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handoutMasterIdLst>
    <p:handoutMasterId r:id="rId21"/>
  </p:handoutMasterIdLst>
  <p:sldIdLst>
    <p:sldId id="365" r:id="rId2"/>
    <p:sldId id="582" r:id="rId3"/>
    <p:sldId id="570" r:id="rId4"/>
    <p:sldId id="435" r:id="rId5"/>
    <p:sldId id="575" r:id="rId6"/>
    <p:sldId id="576" r:id="rId7"/>
    <p:sldId id="577" r:id="rId8"/>
    <p:sldId id="579" r:id="rId9"/>
    <p:sldId id="578" r:id="rId10"/>
    <p:sldId id="580" r:id="rId11"/>
    <p:sldId id="581" r:id="rId12"/>
    <p:sldId id="583" r:id="rId13"/>
    <p:sldId id="438" r:id="rId14"/>
    <p:sldId id="436" r:id="rId15"/>
    <p:sldId id="433" r:id="rId16"/>
    <p:sldId id="434" r:id="rId17"/>
    <p:sldId id="584" r:id="rId18"/>
    <p:sldId id="348"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64" autoAdjust="0"/>
    <p:restoredTop sz="99388" autoAdjust="0"/>
  </p:normalViewPr>
  <p:slideViewPr>
    <p:cSldViewPr snapToGrid="0" snapToObjects="1">
      <p:cViewPr varScale="1">
        <p:scale>
          <a:sx n="114" d="100"/>
          <a:sy n="114" d="100"/>
        </p:scale>
        <p:origin x="1624" y="184"/>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7/20/19</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7/20/19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4254BC84-C2CD-A844-9FF8-753A60D52A82}" type="datetime1">
              <a:rPr lang="en-US" smtClean="0"/>
              <a:t>7/20/19</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674BB208-44AD-0245-B15F-A1BB29100A05}" type="datetime1">
              <a:rPr lang="en-US" smtClean="0"/>
              <a:t>7/20/19</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Imaging spectroscopy tutorial - David R. Thompson, 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900B6AA5-9900-6346-AA4D-210909A0988E}" type="datetime1">
              <a:rPr lang="en-US" smtClean="0"/>
              <a:t>7/20/19</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9059775-4C50-7649-BF01-EFEDA658CA53}" type="datetime1">
              <a:rPr lang="en-US" smtClean="0"/>
              <a:t>7/20/19</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9EACBBC2-CCC2-B148-8887-74B3AC7B6AB3}" type="datetime1">
              <a:rPr lang="en-US" smtClean="0"/>
              <a:t>7/20/19</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D94214E-EE23-3543-8465-300C20721D92}" type="datetime1">
              <a:rPr lang="en-US" smtClean="0"/>
              <a:t>7/20/19</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3"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281519" y="4959047"/>
            <a:ext cx="8544170"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dirty="0">
                <a:solidFill>
                  <a:srgbClr val="000000"/>
                </a:solidFill>
              </a:rPr>
              <a:t>10. Noise, Distortions, and the MNF Transform</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a:p>
            <a:pPr algn="r"/>
            <a:r>
              <a:rPr lang="en-US" sz="1600" dirty="0">
                <a:solidFill>
                  <a:srgbClr val="000000"/>
                </a:solidFill>
              </a:rPr>
              <a:t>July 20, 2019</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385786-22F7-9D43-9AE2-2A28F10CD743}"/>
              </a:ext>
            </a:extLst>
          </p:cNvPr>
          <p:cNvSpPr>
            <a:spLocks noGrp="1"/>
          </p:cNvSpPr>
          <p:nvPr>
            <p:ph type="dt" sz="half" idx="2"/>
          </p:nvPr>
        </p:nvSpPr>
        <p:spPr/>
        <p:txBody>
          <a:bodyPr/>
          <a:lstStyle/>
          <a:p>
            <a:fld id="{19059775-4C50-7649-BF01-EFEDA658CA53}" type="datetime1">
              <a:rPr lang="en-US" smtClean="0"/>
              <a:t>7/20/19</a:t>
            </a:fld>
            <a:endParaRPr lang="en-US" dirty="0"/>
          </a:p>
        </p:txBody>
      </p:sp>
      <p:sp>
        <p:nvSpPr>
          <p:cNvPr id="3" name="Footer Placeholder 2">
            <a:extLst>
              <a:ext uri="{FF2B5EF4-FFF2-40B4-BE49-F238E27FC236}">
                <a16:creationId xmlns:a16="http://schemas.microsoft.com/office/drawing/2014/main" id="{28DA147D-2446-524D-A8AF-C8303F00551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3519AB07-3D08-0546-9538-12CC7B2FD09A}"/>
              </a:ext>
            </a:extLst>
          </p:cNvPr>
          <p:cNvSpPr>
            <a:spLocks noGrp="1"/>
          </p:cNvSpPr>
          <p:nvPr>
            <p:ph type="sldNum" sz="quarter" idx="4"/>
          </p:nvPr>
        </p:nvSpPr>
        <p:spPr/>
        <p:txBody>
          <a:bodyPr/>
          <a:lstStyle/>
          <a:p>
            <a:fld id="{1BB0B505-5A34-8746-A5A9-793D5E51FFCB}" type="slidenum">
              <a:rPr lang="en-US" smtClean="0"/>
              <a:pPr/>
              <a:t>10</a:t>
            </a:fld>
            <a:endParaRPr lang="en-US" dirty="0"/>
          </a:p>
        </p:txBody>
      </p:sp>
      <p:sp>
        <p:nvSpPr>
          <p:cNvPr id="5" name="Text Placeholder 4">
            <a:extLst>
              <a:ext uri="{FF2B5EF4-FFF2-40B4-BE49-F238E27FC236}">
                <a16:creationId xmlns:a16="http://schemas.microsoft.com/office/drawing/2014/main" id="{23BCD7F9-37E9-094C-B456-6AC12DBD2D7C}"/>
              </a:ext>
            </a:extLst>
          </p:cNvPr>
          <p:cNvSpPr>
            <a:spLocks noGrp="1"/>
          </p:cNvSpPr>
          <p:nvPr>
            <p:ph type="body" sz="quarter" idx="14"/>
          </p:nvPr>
        </p:nvSpPr>
        <p:spPr>
          <a:xfrm>
            <a:off x="454026" y="6063301"/>
            <a:ext cx="8231188" cy="327905"/>
          </a:xfrm>
        </p:spPr>
        <p:txBody>
          <a:bodyPr/>
          <a:lstStyle/>
          <a:p>
            <a:r>
              <a:rPr lang="en-US" dirty="0"/>
              <a:t>From Mouroulis et al., OE 2016</a:t>
            </a:r>
          </a:p>
        </p:txBody>
      </p:sp>
      <p:sp>
        <p:nvSpPr>
          <p:cNvPr id="6" name="Title 5">
            <a:extLst>
              <a:ext uri="{FF2B5EF4-FFF2-40B4-BE49-F238E27FC236}">
                <a16:creationId xmlns:a16="http://schemas.microsoft.com/office/drawing/2014/main" id="{4D803D1D-1569-184F-9C76-AA132D651EA0}"/>
              </a:ext>
            </a:extLst>
          </p:cNvPr>
          <p:cNvSpPr>
            <a:spLocks noGrp="1"/>
          </p:cNvSpPr>
          <p:nvPr>
            <p:ph type="ctrTitle"/>
          </p:nvPr>
        </p:nvSpPr>
        <p:spPr/>
        <p:txBody>
          <a:bodyPr/>
          <a:lstStyle/>
          <a:p>
            <a:r>
              <a:rPr lang="en-US" dirty="0"/>
              <a:t>Typical SNR curves</a:t>
            </a:r>
          </a:p>
        </p:txBody>
      </p:sp>
      <p:pic>
        <p:nvPicPr>
          <p:cNvPr id="8" name="Picture 7">
            <a:extLst>
              <a:ext uri="{FF2B5EF4-FFF2-40B4-BE49-F238E27FC236}">
                <a16:creationId xmlns:a16="http://schemas.microsoft.com/office/drawing/2014/main" id="{78233D68-A972-7143-867B-3BC493843314}"/>
              </a:ext>
            </a:extLst>
          </p:cNvPr>
          <p:cNvPicPr>
            <a:picLocks noChangeAspect="1"/>
          </p:cNvPicPr>
          <p:nvPr/>
        </p:nvPicPr>
        <p:blipFill rotWithShape="1">
          <a:blip r:embed="rId2"/>
          <a:srcRect b="49929"/>
          <a:stretch/>
        </p:blipFill>
        <p:spPr>
          <a:xfrm>
            <a:off x="4537460" y="1257900"/>
            <a:ext cx="4147753" cy="2844449"/>
          </a:xfrm>
          <a:prstGeom prst="rect">
            <a:avLst/>
          </a:prstGeom>
        </p:spPr>
      </p:pic>
      <p:pic>
        <p:nvPicPr>
          <p:cNvPr id="9" name="Picture 8">
            <a:extLst>
              <a:ext uri="{FF2B5EF4-FFF2-40B4-BE49-F238E27FC236}">
                <a16:creationId xmlns:a16="http://schemas.microsoft.com/office/drawing/2014/main" id="{475A827A-3901-4942-A67E-D6C85F062543}"/>
              </a:ext>
            </a:extLst>
          </p:cNvPr>
          <p:cNvPicPr>
            <a:picLocks noChangeAspect="1"/>
          </p:cNvPicPr>
          <p:nvPr/>
        </p:nvPicPr>
        <p:blipFill rotWithShape="1">
          <a:blip r:embed="rId2"/>
          <a:srcRect t="49030"/>
          <a:stretch/>
        </p:blipFill>
        <p:spPr>
          <a:xfrm>
            <a:off x="569957" y="1359569"/>
            <a:ext cx="3967503" cy="2769669"/>
          </a:xfrm>
          <a:prstGeom prst="rect">
            <a:avLst/>
          </a:prstGeom>
        </p:spPr>
      </p:pic>
      <p:sp>
        <p:nvSpPr>
          <p:cNvPr id="10" name="TextBox 9">
            <a:extLst>
              <a:ext uri="{FF2B5EF4-FFF2-40B4-BE49-F238E27FC236}">
                <a16:creationId xmlns:a16="http://schemas.microsoft.com/office/drawing/2014/main" id="{E21CAC5A-D061-7E42-B735-22B368D0B66E}"/>
              </a:ext>
            </a:extLst>
          </p:cNvPr>
          <p:cNvSpPr txBox="1"/>
          <p:nvPr/>
        </p:nvSpPr>
        <p:spPr>
          <a:xfrm>
            <a:off x="569957" y="4285527"/>
            <a:ext cx="7404591" cy="369332"/>
          </a:xfrm>
          <a:prstGeom prst="rect">
            <a:avLst/>
          </a:prstGeom>
          <a:noFill/>
        </p:spPr>
        <p:txBody>
          <a:bodyPr wrap="none" rtlCol="0">
            <a:spAutoFit/>
          </a:bodyPr>
          <a:lstStyle/>
          <a:p>
            <a:r>
              <a:rPr lang="en-US" dirty="0"/>
              <a:t>Question: how can SNR be so high when the radiance level is so low? </a:t>
            </a:r>
          </a:p>
        </p:txBody>
      </p:sp>
    </p:spTree>
    <p:extLst>
      <p:ext uri="{BB962C8B-B14F-4D97-AF65-F5344CB8AC3E}">
        <p14:creationId xmlns:p14="http://schemas.microsoft.com/office/powerpoint/2010/main" val="114983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E6D737-B6BE-BB45-BD0A-308284CB3D18}"/>
              </a:ext>
            </a:extLst>
          </p:cNvPr>
          <p:cNvSpPr>
            <a:spLocks noGrp="1"/>
          </p:cNvSpPr>
          <p:nvPr>
            <p:ph type="dt" sz="half" idx="2"/>
          </p:nvPr>
        </p:nvSpPr>
        <p:spPr/>
        <p:txBody>
          <a:bodyPr/>
          <a:lstStyle/>
          <a:p>
            <a:fld id="{19059775-4C50-7649-BF01-EFEDA658CA53}" type="datetime1">
              <a:rPr lang="en-US" smtClean="0"/>
              <a:t>7/20/19</a:t>
            </a:fld>
            <a:endParaRPr lang="en-US" dirty="0"/>
          </a:p>
        </p:txBody>
      </p:sp>
      <p:sp>
        <p:nvSpPr>
          <p:cNvPr id="3" name="Footer Placeholder 2">
            <a:extLst>
              <a:ext uri="{FF2B5EF4-FFF2-40B4-BE49-F238E27FC236}">
                <a16:creationId xmlns:a16="http://schemas.microsoft.com/office/drawing/2014/main" id="{F155C30C-C5D9-C24B-B4A7-E79C0D715EF0}"/>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A1DA9027-B824-1F46-AAF7-1FADFC9A8886}"/>
              </a:ext>
            </a:extLst>
          </p:cNvPr>
          <p:cNvSpPr>
            <a:spLocks noGrp="1"/>
          </p:cNvSpPr>
          <p:nvPr>
            <p:ph type="sldNum" sz="quarter" idx="4"/>
          </p:nvPr>
        </p:nvSpPr>
        <p:spPr/>
        <p:txBody>
          <a:bodyPr/>
          <a:lstStyle/>
          <a:p>
            <a:fld id="{1BB0B505-5A34-8746-A5A9-793D5E51FFCB}" type="slidenum">
              <a:rPr lang="en-US" smtClean="0"/>
              <a:pPr/>
              <a:t>11</a:t>
            </a:fld>
            <a:endParaRPr lang="en-US" dirty="0"/>
          </a:p>
        </p:txBody>
      </p:sp>
      <p:sp>
        <p:nvSpPr>
          <p:cNvPr id="6" name="Title 5">
            <a:extLst>
              <a:ext uri="{FF2B5EF4-FFF2-40B4-BE49-F238E27FC236}">
                <a16:creationId xmlns:a16="http://schemas.microsoft.com/office/drawing/2014/main" id="{6051DA0C-FF6F-7841-A270-5CCB638D18EF}"/>
              </a:ext>
            </a:extLst>
          </p:cNvPr>
          <p:cNvSpPr>
            <a:spLocks noGrp="1"/>
          </p:cNvSpPr>
          <p:nvPr>
            <p:ph type="ctrTitle"/>
          </p:nvPr>
        </p:nvSpPr>
        <p:spPr/>
        <p:txBody>
          <a:bodyPr/>
          <a:lstStyle/>
          <a:p>
            <a:r>
              <a:rPr lang="en-US" dirty="0"/>
              <a:t>Tuned grating efficiencies</a:t>
            </a:r>
          </a:p>
        </p:txBody>
      </p:sp>
      <p:pic>
        <p:nvPicPr>
          <p:cNvPr id="9" name="Picture 8">
            <a:extLst>
              <a:ext uri="{FF2B5EF4-FFF2-40B4-BE49-F238E27FC236}">
                <a16:creationId xmlns:a16="http://schemas.microsoft.com/office/drawing/2014/main" id="{97AA17F7-ACCF-3444-84E1-E4A541D39217}"/>
              </a:ext>
            </a:extLst>
          </p:cNvPr>
          <p:cNvPicPr>
            <a:picLocks noChangeAspect="1"/>
          </p:cNvPicPr>
          <p:nvPr/>
        </p:nvPicPr>
        <p:blipFill>
          <a:blip r:embed="rId2"/>
          <a:stretch>
            <a:fillRect/>
          </a:stretch>
        </p:blipFill>
        <p:spPr>
          <a:xfrm>
            <a:off x="1133476" y="1150018"/>
            <a:ext cx="6501715" cy="4811614"/>
          </a:xfrm>
          <a:prstGeom prst="rect">
            <a:avLst/>
          </a:prstGeom>
        </p:spPr>
      </p:pic>
      <p:sp>
        <p:nvSpPr>
          <p:cNvPr id="10" name="Text Placeholder 4">
            <a:extLst>
              <a:ext uri="{FF2B5EF4-FFF2-40B4-BE49-F238E27FC236}">
                <a16:creationId xmlns:a16="http://schemas.microsoft.com/office/drawing/2014/main" id="{9C694352-038F-C44D-B3D5-9CFFE7C11C9C}"/>
              </a:ext>
            </a:extLst>
          </p:cNvPr>
          <p:cNvSpPr>
            <a:spLocks noGrp="1"/>
          </p:cNvSpPr>
          <p:nvPr>
            <p:ph type="body" sz="quarter" idx="14"/>
          </p:nvPr>
        </p:nvSpPr>
        <p:spPr>
          <a:xfrm>
            <a:off x="454026" y="6063301"/>
            <a:ext cx="8231188" cy="327905"/>
          </a:xfrm>
        </p:spPr>
        <p:txBody>
          <a:bodyPr/>
          <a:lstStyle/>
          <a:p>
            <a:r>
              <a:rPr lang="en-US" dirty="0"/>
              <a:t>From Mouroulis et al., OE 2016</a:t>
            </a:r>
          </a:p>
        </p:txBody>
      </p:sp>
    </p:spTree>
    <p:extLst>
      <p:ext uri="{BB962C8B-B14F-4D97-AF65-F5344CB8AC3E}">
        <p14:creationId xmlns:p14="http://schemas.microsoft.com/office/powerpoint/2010/main" val="1824175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62D9E-51BF-C14A-8D5F-C907470BB48A}"/>
              </a:ext>
            </a:extLst>
          </p:cNvPr>
          <p:cNvSpPr>
            <a:spLocks noGrp="1"/>
          </p:cNvSpPr>
          <p:nvPr>
            <p:ph type="dt" sz="half" idx="2"/>
          </p:nvPr>
        </p:nvSpPr>
        <p:spPr/>
        <p:txBody>
          <a:bodyPr/>
          <a:lstStyle/>
          <a:p>
            <a:fld id="{840517FD-CC62-3941-B741-E965A79E54F2}" type="datetime1">
              <a:rPr lang="en-US" smtClean="0"/>
              <a:t>7/20/19</a:t>
            </a:fld>
            <a:endParaRPr lang="en-US" dirty="0"/>
          </a:p>
        </p:txBody>
      </p:sp>
      <p:sp>
        <p:nvSpPr>
          <p:cNvPr id="3" name="Footer Placeholder 2">
            <a:extLst>
              <a:ext uri="{FF2B5EF4-FFF2-40B4-BE49-F238E27FC236}">
                <a16:creationId xmlns:a16="http://schemas.microsoft.com/office/drawing/2014/main" id="{734C1872-C15A-874A-BBF6-FC75E8A0EA74}"/>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9AE5473F-1646-9D45-97B8-CDE16A3893D7}"/>
              </a:ext>
            </a:extLst>
          </p:cNvPr>
          <p:cNvSpPr>
            <a:spLocks noGrp="1"/>
          </p:cNvSpPr>
          <p:nvPr>
            <p:ph type="sldNum" sz="quarter" idx="4"/>
          </p:nvPr>
        </p:nvSpPr>
        <p:spPr/>
        <p:txBody>
          <a:bodyPr/>
          <a:lstStyle/>
          <a:p>
            <a:fld id="{1BB0B505-5A34-8746-A5A9-793D5E51FFCB}" type="slidenum">
              <a:rPr lang="en-US" smtClean="0"/>
              <a:pPr/>
              <a:t>12</a:t>
            </a:fld>
            <a:endParaRPr lang="en-US" dirty="0"/>
          </a:p>
        </p:txBody>
      </p:sp>
      <p:sp>
        <p:nvSpPr>
          <p:cNvPr id="6" name="Title 5">
            <a:extLst>
              <a:ext uri="{FF2B5EF4-FFF2-40B4-BE49-F238E27FC236}">
                <a16:creationId xmlns:a16="http://schemas.microsoft.com/office/drawing/2014/main" id="{B0CDB58D-B824-AB4B-AF74-FFD52541CD30}"/>
              </a:ext>
            </a:extLst>
          </p:cNvPr>
          <p:cNvSpPr>
            <a:spLocks noGrp="1"/>
          </p:cNvSpPr>
          <p:nvPr>
            <p:ph type="ctrTitle"/>
          </p:nvPr>
        </p:nvSpPr>
        <p:spPr/>
        <p:txBody>
          <a:bodyPr/>
          <a:lstStyle/>
          <a:p>
            <a:r>
              <a:rPr lang="en-US" dirty="0"/>
              <a:t>Potential error sources</a:t>
            </a:r>
          </a:p>
        </p:txBody>
      </p:sp>
      <p:sp>
        <p:nvSpPr>
          <p:cNvPr id="8" name="Right Arrow 7">
            <a:extLst>
              <a:ext uri="{FF2B5EF4-FFF2-40B4-BE49-F238E27FC236}">
                <a16:creationId xmlns:a16="http://schemas.microsoft.com/office/drawing/2014/main" id="{BC82EF46-D3D8-4C42-B4FA-964EA6ED70C2}"/>
              </a:ext>
            </a:extLst>
          </p:cNvPr>
          <p:cNvSpPr/>
          <p:nvPr/>
        </p:nvSpPr>
        <p:spPr>
          <a:xfrm>
            <a:off x="477526" y="2519244"/>
            <a:ext cx="8248650" cy="855662"/>
          </a:xfrm>
          <a:prstGeom prst="rightArrow">
            <a:avLst/>
          </a:prstGeom>
          <a:solidFill>
            <a:schemeClr val="accent2">
              <a:alpha val="72941"/>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CABC37-1236-F447-86FA-6DF2311A6B19}"/>
              </a:ext>
            </a:extLst>
          </p:cNvPr>
          <p:cNvSpPr txBox="1"/>
          <p:nvPr/>
        </p:nvSpPr>
        <p:spPr>
          <a:xfrm>
            <a:off x="605122" y="2818859"/>
            <a:ext cx="1912065" cy="276999"/>
          </a:xfrm>
          <a:prstGeom prst="rect">
            <a:avLst/>
          </a:prstGeom>
          <a:noFill/>
        </p:spPr>
        <p:txBody>
          <a:bodyPr wrap="square" rtlCol="0">
            <a:spAutoFit/>
          </a:bodyPr>
          <a:lstStyle/>
          <a:p>
            <a:pPr algn="ctr"/>
            <a:r>
              <a:rPr lang="en-US" sz="1200" b="1" dirty="0">
                <a:latin typeface="+mn-lt"/>
              </a:rPr>
              <a:t>Raw Digital Numbers</a:t>
            </a:r>
          </a:p>
        </p:txBody>
      </p:sp>
      <p:sp>
        <p:nvSpPr>
          <p:cNvPr id="10" name="TextBox 9">
            <a:extLst>
              <a:ext uri="{FF2B5EF4-FFF2-40B4-BE49-F238E27FC236}">
                <a16:creationId xmlns:a16="http://schemas.microsoft.com/office/drawing/2014/main" id="{923D7726-90A8-124C-BD3A-F3A6DE79E500}"/>
              </a:ext>
            </a:extLst>
          </p:cNvPr>
          <p:cNvSpPr txBox="1"/>
          <p:nvPr/>
        </p:nvSpPr>
        <p:spPr>
          <a:xfrm>
            <a:off x="2776776" y="2815605"/>
            <a:ext cx="1947345" cy="276999"/>
          </a:xfrm>
          <a:prstGeom prst="rect">
            <a:avLst/>
          </a:prstGeom>
          <a:noFill/>
        </p:spPr>
        <p:txBody>
          <a:bodyPr wrap="square" rtlCol="0">
            <a:spAutoFit/>
          </a:bodyPr>
          <a:lstStyle/>
          <a:p>
            <a:pPr algn="ctr"/>
            <a:r>
              <a:rPr lang="en-US" sz="1200" b="1" dirty="0">
                <a:latin typeface="+mn-lt"/>
              </a:rPr>
              <a:t>Radiance at sensor </a:t>
            </a:r>
          </a:p>
        </p:txBody>
      </p:sp>
      <p:pic>
        <p:nvPicPr>
          <p:cNvPr id="11" name="Picture 20" descr="ang20140612t202943_reflectance.pdf">
            <a:extLst>
              <a:ext uri="{FF2B5EF4-FFF2-40B4-BE49-F238E27FC236}">
                <a16:creationId xmlns:a16="http://schemas.microsoft.com/office/drawing/2014/main" id="{7482A8DA-FE28-204C-A325-5A861A596D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0389" y="1034873"/>
            <a:ext cx="2182217" cy="1772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7" descr="ang20140612t202943_radiance.pdf">
            <a:extLst>
              <a:ext uri="{FF2B5EF4-FFF2-40B4-BE49-F238E27FC236}">
                <a16:creationId xmlns:a16="http://schemas.microsoft.com/office/drawing/2014/main" id="{DA337FB3-68E3-7B4C-923F-843E1EF496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4263" y="1034874"/>
            <a:ext cx="2168102" cy="1761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8" descr="ang20140612t202943_raw.pdf">
            <a:extLst>
              <a:ext uri="{FF2B5EF4-FFF2-40B4-BE49-F238E27FC236}">
                <a16:creationId xmlns:a16="http://schemas.microsoft.com/office/drawing/2014/main" id="{4FF95506-30EB-AB49-8F4F-356F1666C2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434" y="1052264"/>
            <a:ext cx="2126697" cy="1726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A2F861A7-6173-354B-BC5D-8F0B65EDE71E}"/>
              </a:ext>
            </a:extLst>
          </p:cNvPr>
          <p:cNvSpPr txBox="1"/>
          <p:nvPr/>
        </p:nvSpPr>
        <p:spPr>
          <a:xfrm>
            <a:off x="4940923" y="2821806"/>
            <a:ext cx="2017426" cy="276999"/>
          </a:xfrm>
          <a:prstGeom prst="rect">
            <a:avLst/>
          </a:prstGeom>
          <a:noFill/>
        </p:spPr>
        <p:txBody>
          <a:bodyPr wrap="square" rtlCol="0">
            <a:spAutoFit/>
          </a:bodyPr>
          <a:lstStyle/>
          <a:p>
            <a:pPr algn="ctr"/>
            <a:r>
              <a:rPr lang="en-US" sz="1200" b="1" dirty="0">
                <a:latin typeface="+mn-lt"/>
              </a:rPr>
              <a:t>Surface Reflectance</a:t>
            </a:r>
          </a:p>
        </p:txBody>
      </p:sp>
      <p:sp>
        <p:nvSpPr>
          <p:cNvPr id="15" name="TextBox 14">
            <a:extLst>
              <a:ext uri="{FF2B5EF4-FFF2-40B4-BE49-F238E27FC236}">
                <a16:creationId xmlns:a16="http://schemas.microsoft.com/office/drawing/2014/main" id="{81E1DFA1-8A4F-E545-A115-8A3C13E59A12}"/>
              </a:ext>
            </a:extLst>
          </p:cNvPr>
          <p:cNvSpPr txBox="1"/>
          <p:nvPr/>
        </p:nvSpPr>
        <p:spPr>
          <a:xfrm>
            <a:off x="7141880" y="2826885"/>
            <a:ext cx="1682905" cy="276999"/>
          </a:xfrm>
          <a:prstGeom prst="rect">
            <a:avLst/>
          </a:prstGeom>
          <a:noFill/>
        </p:spPr>
        <p:txBody>
          <a:bodyPr wrap="square" rtlCol="0">
            <a:spAutoFit/>
          </a:bodyPr>
          <a:lstStyle/>
          <a:p>
            <a:pPr algn="ctr"/>
            <a:r>
              <a:rPr lang="en-US" sz="1200" b="1" dirty="0">
                <a:latin typeface="+mn-lt"/>
              </a:rPr>
              <a:t>Geophysical Map</a:t>
            </a:r>
          </a:p>
        </p:txBody>
      </p:sp>
      <p:sp>
        <p:nvSpPr>
          <p:cNvPr id="16" name="Title 1">
            <a:extLst>
              <a:ext uri="{FF2B5EF4-FFF2-40B4-BE49-F238E27FC236}">
                <a16:creationId xmlns:a16="http://schemas.microsoft.com/office/drawing/2014/main" id="{5149D645-951F-334E-9E53-1E3C37436860}"/>
              </a:ext>
            </a:extLst>
          </p:cNvPr>
          <p:cNvSpPr txBox="1">
            <a:spLocks/>
          </p:cNvSpPr>
          <p:nvPr/>
        </p:nvSpPr>
        <p:spPr>
          <a:xfrm>
            <a:off x="513701" y="3510932"/>
            <a:ext cx="1862577" cy="6048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buAutoNum type="arabicPeriod"/>
            </a:pPr>
            <a:r>
              <a:rPr lang="en-US" sz="1600" dirty="0">
                <a:latin typeface="+mn-lt"/>
              </a:rPr>
              <a:t>Quantization error (bit rate)</a:t>
            </a:r>
          </a:p>
          <a:p>
            <a:endParaRPr lang="en-US" sz="1600" dirty="0">
              <a:latin typeface="+mn-lt"/>
            </a:endParaRPr>
          </a:p>
          <a:p>
            <a:pPr algn="ctr"/>
            <a:r>
              <a:rPr lang="en-US" sz="1600" dirty="0">
                <a:latin typeface="+mn-lt"/>
              </a:rPr>
              <a:t>(Influenced by observation noise)</a:t>
            </a:r>
          </a:p>
        </p:txBody>
      </p:sp>
      <p:sp>
        <p:nvSpPr>
          <p:cNvPr id="17" name="TextBox 16">
            <a:extLst>
              <a:ext uri="{FF2B5EF4-FFF2-40B4-BE49-F238E27FC236}">
                <a16:creationId xmlns:a16="http://schemas.microsoft.com/office/drawing/2014/main" id="{632D9BAA-6F1A-574D-8105-C6340D5FF8B1}"/>
              </a:ext>
            </a:extLst>
          </p:cNvPr>
          <p:cNvSpPr txBox="1"/>
          <p:nvPr/>
        </p:nvSpPr>
        <p:spPr>
          <a:xfrm>
            <a:off x="4882187" y="3353498"/>
            <a:ext cx="2201555" cy="2308324"/>
          </a:xfrm>
          <a:prstGeom prst="rect">
            <a:avLst/>
          </a:prstGeom>
          <a:noFill/>
        </p:spPr>
        <p:txBody>
          <a:bodyPr wrap="square" rtlCol="0">
            <a:spAutoFit/>
          </a:bodyPr>
          <a:lstStyle/>
          <a:p>
            <a:pPr marL="257175" indent="-257175">
              <a:buFont typeface="+mj-lt"/>
              <a:buAutoNum type="arabicPeriod"/>
            </a:pPr>
            <a:r>
              <a:rPr lang="en-US" sz="1600" dirty="0">
                <a:latin typeface="+mn-lt"/>
              </a:rPr>
              <a:t>Atmospheric unknowns (aerosol types, gas and particle vertical profiles)</a:t>
            </a:r>
          </a:p>
          <a:p>
            <a:pPr marL="257175" indent="-257175">
              <a:buFont typeface="+mj-lt"/>
              <a:buAutoNum type="arabicPeriod"/>
            </a:pPr>
            <a:r>
              <a:rPr lang="en-US" sz="1600" dirty="0">
                <a:latin typeface="+mn-lt"/>
              </a:rPr>
              <a:t>Bi-directional reflectance</a:t>
            </a:r>
          </a:p>
          <a:p>
            <a:pPr marL="257175" indent="-257175">
              <a:buFont typeface="+mj-lt"/>
              <a:buAutoNum type="arabicPeriod"/>
            </a:pPr>
            <a:r>
              <a:rPr lang="en-US" sz="1600" dirty="0">
                <a:latin typeface="+mn-lt"/>
              </a:rPr>
              <a:t>Topographic effects</a:t>
            </a:r>
          </a:p>
          <a:p>
            <a:pPr marL="257175" indent="-257175">
              <a:buFont typeface="+mj-lt"/>
              <a:buAutoNum type="arabicPeriod"/>
            </a:pPr>
            <a:r>
              <a:rPr lang="en-US" sz="1600" dirty="0">
                <a:latin typeface="+mn-lt"/>
              </a:rPr>
              <a:t>Temporal variability</a:t>
            </a:r>
          </a:p>
        </p:txBody>
      </p:sp>
      <p:sp>
        <p:nvSpPr>
          <p:cNvPr id="18" name="TextBox 17">
            <a:extLst>
              <a:ext uri="{FF2B5EF4-FFF2-40B4-BE49-F238E27FC236}">
                <a16:creationId xmlns:a16="http://schemas.microsoft.com/office/drawing/2014/main" id="{74B3AD69-52E2-6E44-A04B-C52BD0F3E23B}"/>
              </a:ext>
            </a:extLst>
          </p:cNvPr>
          <p:cNvSpPr txBox="1"/>
          <p:nvPr/>
        </p:nvSpPr>
        <p:spPr>
          <a:xfrm>
            <a:off x="7064897" y="3411525"/>
            <a:ext cx="1666854" cy="2308324"/>
          </a:xfrm>
          <a:prstGeom prst="rect">
            <a:avLst/>
          </a:prstGeom>
          <a:noFill/>
        </p:spPr>
        <p:txBody>
          <a:bodyPr wrap="square" rtlCol="0">
            <a:spAutoFit/>
          </a:bodyPr>
          <a:lstStyle/>
          <a:p>
            <a:pPr marL="257175" indent="-257175">
              <a:buFont typeface="+mj-lt"/>
              <a:buAutoNum type="arabicPeriod"/>
            </a:pPr>
            <a:r>
              <a:rPr lang="en-US" sz="1600" dirty="0">
                <a:latin typeface="+mn-lt"/>
              </a:rPr>
              <a:t>Retrieval models</a:t>
            </a:r>
          </a:p>
          <a:p>
            <a:pPr marL="257175" indent="-257175">
              <a:buFont typeface="+mj-lt"/>
              <a:buAutoNum type="arabicPeriod"/>
            </a:pPr>
            <a:r>
              <a:rPr lang="en-US" sz="1600" dirty="0">
                <a:latin typeface="+mn-lt"/>
              </a:rPr>
              <a:t>Generalizing local parameterizations</a:t>
            </a:r>
          </a:p>
          <a:p>
            <a:pPr marL="257175" indent="-257175">
              <a:buFont typeface="+mj-lt"/>
              <a:buAutoNum type="arabicPeriod"/>
            </a:pPr>
            <a:r>
              <a:rPr lang="en-US" sz="1600" dirty="0">
                <a:latin typeface="+mn-lt"/>
              </a:rPr>
              <a:t>Diverse in-situ data sources</a:t>
            </a:r>
          </a:p>
        </p:txBody>
      </p:sp>
      <p:sp>
        <p:nvSpPr>
          <p:cNvPr id="19" name="TextBox 18">
            <a:extLst>
              <a:ext uri="{FF2B5EF4-FFF2-40B4-BE49-F238E27FC236}">
                <a16:creationId xmlns:a16="http://schemas.microsoft.com/office/drawing/2014/main" id="{B04C32D7-330B-214B-AC54-A8929622D87E}"/>
              </a:ext>
            </a:extLst>
          </p:cNvPr>
          <p:cNvSpPr txBox="1"/>
          <p:nvPr/>
        </p:nvSpPr>
        <p:spPr>
          <a:xfrm>
            <a:off x="2648169" y="3353498"/>
            <a:ext cx="2182217" cy="2554545"/>
          </a:xfrm>
          <a:prstGeom prst="rect">
            <a:avLst/>
          </a:prstGeom>
          <a:noFill/>
        </p:spPr>
        <p:txBody>
          <a:bodyPr wrap="square" rtlCol="0">
            <a:spAutoFit/>
          </a:bodyPr>
          <a:lstStyle/>
          <a:p>
            <a:pPr marL="257175" indent="-257175">
              <a:buFont typeface="+mj-lt"/>
              <a:buAutoNum type="arabicPeriod"/>
            </a:pPr>
            <a:r>
              <a:rPr lang="en-US" sz="1600" dirty="0">
                <a:latin typeface="+mn-lt"/>
              </a:rPr>
              <a:t>Detector sensitivity drift</a:t>
            </a:r>
          </a:p>
          <a:p>
            <a:pPr marL="257175" indent="-257175">
              <a:buFont typeface="+mj-lt"/>
              <a:buAutoNum type="arabicPeriod"/>
            </a:pPr>
            <a:r>
              <a:rPr lang="en-US" sz="1600" dirty="0">
                <a:latin typeface="+mn-lt"/>
              </a:rPr>
              <a:t>Transient or systematic electronic effects</a:t>
            </a:r>
          </a:p>
          <a:p>
            <a:pPr marL="257175" indent="-257175">
              <a:buFont typeface="+mj-lt"/>
              <a:buAutoNum type="arabicPeriod"/>
            </a:pPr>
            <a:r>
              <a:rPr lang="en-US" sz="1600" dirty="0">
                <a:latin typeface="+mn-lt"/>
              </a:rPr>
              <a:t>Long term degradation and contamination</a:t>
            </a:r>
          </a:p>
          <a:p>
            <a:pPr marL="257175" indent="-257175">
              <a:buFont typeface="+mj-lt"/>
              <a:buAutoNum type="arabicPeriod"/>
            </a:pPr>
            <a:r>
              <a:rPr lang="en-US" sz="1600" dirty="0">
                <a:latin typeface="+mn-lt"/>
              </a:rPr>
              <a:t>Spectral response uncertainty </a:t>
            </a:r>
          </a:p>
        </p:txBody>
      </p:sp>
      <p:pic>
        <p:nvPicPr>
          <p:cNvPr id="20" name="Picture 19">
            <a:extLst>
              <a:ext uri="{FF2B5EF4-FFF2-40B4-BE49-F238E27FC236}">
                <a16:creationId xmlns:a16="http://schemas.microsoft.com/office/drawing/2014/main" id="{4217154F-2E54-FE4C-8FD5-26D8165C4E08}"/>
              </a:ext>
            </a:extLst>
          </p:cNvPr>
          <p:cNvPicPr>
            <a:picLocks noChangeAspect="1"/>
          </p:cNvPicPr>
          <p:nvPr/>
        </p:nvPicPr>
        <p:blipFill rotWithShape="1">
          <a:blip r:embed="rId5">
            <a:extLst>
              <a:ext uri="{28A0092B-C50C-407E-A947-70E740481C1C}">
                <a14:useLocalDpi xmlns:a14="http://schemas.microsoft.com/office/drawing/2010/main" val="0"/>
              </a:ext>
            </a:extLst>
          </a:blip>
          <a:srcRect l="-7851" t="-7170" r="-9735" b="-2621"/>
          <a:stretch/>
        </p:blipFill>
        <p:spPr>
          <a:xfrm rot="3424726">
            <a:off x="7314052" y="1013228"/>
            <a:ext cx="1030306" cy="1735089"/>
          </a:xfrm>
          <a:prstGeom prst="rect">
            <a:avLst/>
          </a:prstGeom>
          <a:noFill/>
          <a:ln>
            <a:noFill/>
          </a:ln>
        </p:spPr>
      </p:pic>
    </p:spTree>
    <p:extLst>
      <p:ext uri="{BB962C8B-B14F-4D97-AF65-F5344CB8AC3E}">
        <p14:creationId xmlns:p14="http://schemas.microsoft.com/office/powerpoint/2010/main" val="393687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450D5-ABDC-074F-BDDF-2518166095A3}"/>
              </a:ext>
            </a:extLst>
          </p:cNvPr>
          <p:cNvSpPr>
            <a:spLocks noGrp="1"/>
          </p:cNvSpPr>
          <p:nvPr>
            <p:ph type="dt" sz="half" idx="2"/>
          </p:nvPr>
        </p:nvSpPr>
        <p:spPr/>
        <p:txBody>
          <a:bodyPr/>
          <a:lstStyle/>
          <a:p>
            <a:fld id="{840517FD-CC62-3941-B741-E965A79E54F2}" type="datetime1">
              <a:rPr lang="en-US" smtClean="0"/>
              <a:t>7/20/19</a:t>
            </a:fld>
            <a:endParaRPr lang="en-US" dirty="0"/>
          </a:p>
        </p:txBody>
      </p:sp>
      <p:sp>
        <p:nvSpPr>
          <p:cNvPr id="3" name="Footer Placeholder 2">
            <a:extLst>
              <a:ext uri="{FF2B5EF4-FFF2-40B4-BE49-F238E27FC236}">
                <a16:creationId xmlns:a16="http://schemas.microsoft.com/office/drawing/2014/main" id="{1CE65F21-EE22-B34D-8FA8-D45EB796B1B2}"/>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0DB6BB7F-0648-8144-84C0-9A1A37C58DF0}"/>
              </a:ext>
            </a:extLst>
          </p:cNvPr>
          <p:cNvSpPr>
            <a:spLocks noGrp="1"/>
          </p:cNvSpPr>
          <p:nvPr>
            <p:ph type="sldNum" sz="quarter" idx="4"/>
          </p:nvPr>
        </p:nvSpPr>
        <p:spPr/>
        <p:txBody>
          <a:bodyPr/>
          <a:lstStyle/>
          <a:p>
            <a:fld id="{1BB0B505-5A34-8746-A5A9-793D5E51FFCB}" type="slidenum">
              <a:rPr lang="en-US" smtClean="0"/>
              <a:pPr/>
              <a:t>13</a:t>
            </a:fld>
            <a:endParaRPr lang="en-US" dirty="0"/>
          </a:p>
        </p:txBody>
      </p:sp>
      <p:sp>
        <p:nvSpPr>
          <p:cNvPr id="6" name="Title 5">
            <a:extLst>
              <a:ext uri="{FF2B5EF4-FFF2-40B4-BE49-F238E27FC236}">
                <a16:creationId xmlns:a16="http://schemas.microsoft.com/office/drawing/2014/main" id="{CF0B9A89-DC37-AD42-980E-E3E02A6DE749}"/>
              </a:ext>
            </a:extLst>
          </p:cNvPr>
          <p:cNvSpPr>
            <a:spLocks noGrp="1"/>
          </p:cNvSpPr>
          <p:nvPr>
            <p:ph type="ctrTitle"/>
          </p:nvPr>
        </p:nvSpPr>
        <p:spPr/>
        <p:txBody>
          <a:bodyPr/>
          <a:lstStyle/>
          <a:p>
            <a:r>
              <a:rPr lang="en-US" dirty="0"/>
              <a:t>Climatological uncertainties: AOD550</a:t>
            </a:r>
          </a:p>
        </p:txBody>
      </p:sp>
      <p:grpSp>
        <p:nvGrpSpPr>
          <p:cNvPr id="27" name="Group 26">
            <a:extLst>
              <a:ext uri="{FF2B5EF4-FFF2-40B4-BE49-F238E27FC236}">
                <a16:creationId xmlns:a16="http://schemas.microsoft.com/office/drawing/2014/main" id="{BEDDB3F6-0997-D44F-B87C-A6863239736B}"/>
              </a:ext>
            </a:extLst>
          </p:cNvPr>
          <p:cNvGrpSpPr/>
          <p:nvPr/>
        </p:nvGrpSpPr>
        <p:grpSpPr>
          <a:xfrm>
            <a:off x="991801" y="1406411"/>
            <a:ext cx="6815730" cy="4997564"/>
            <a:chOff x="4756584" y="1279533"/>
            <a:chExt cx="4110970" cy="3014326"/>
          </a:xfrm>
        </p:grpSpPr>
        <p:grpSp>
          <p:nvGrpSpPr>
            <p:cNvPr id="28" name="Group 27">
              <a:extLst>
                <a:ext uri="{FF2B5EF4-FFF2-40B4-BE49-F238E27FC236}">
                  <a16:creationId xmlns:a16="http://schemas.microsoft.com/office/drawing/2014/main" id="{4602B754-28F3-DA4A-AF19-D2D91E4589E7}"/>
                </a:ext>
              </a:extLst>
            </p:cNvPr>
            <p:cNvGrpSpPr/>
            <p:nvPr/>
          </p:nvGrpSpPr>
          <p:grpSpPr>
            <a:xfrm>
              <a:off x="4756584" y="1526755"/>
              <a:ext cx="4110970" cy="2767104"/>
              <a:chOff x="6431256" y="-738554"/>
              <a:chExt cx="5240131" cy="3527147"/>
            </a:xfrm>
          </p:grpSpPr>
          <p:pic>
            <p:nvPicPr>
              <p:cNvPr id="29" name="Picture 28">
                <a:extLst>
                  <a:ext uri="{FF2B5EF4-FFF2-40B4-BE49-F238E27FC236}">
                    <a16:creationId xmlns:a16="http://schemas.microsoft.com/office/drawing/2014/main" id="{0A5939E7-A7B2-FA40-9D80-A884DCB78DD5}"/>
                  </a:ext>
                </a:extLst>
              </p:cNvPr>
              <p:cNvPicPr>
                <a:picLocks noChangeAspect="1"/>
              </p:cNvPicPr>
              <p:nvPr/>
            </p:nvPicPr>
            <p:blipFill>
              <a:blip r:embed="rId2"/>
              <a:stretch>
                <a:fillRect/>
              </a:stretch>
            </p:blipFill>
            <p:spPr>
              <a:xfrm>
                <a:off x="6686744" y="-738554"/>
                <a:ext cx="4967058" cy="1986823"/>
              </a:xfrm>
              <a:prstGeom prst="rect">
                <a:avLst/>
              </a:prstGeom>
            </p:spPr>
          </p:pic>
          <p:grpSp>
            <p:nvGrpSpPr>
              <p:cNvPr id="30" name="Group 29">
                <a:extLst>
                  <a:ext uri="{FF2B5EF4-FFF2-40B4-BE49-F238E27FC236}">
                    <a16:creationId xmlns:a16="http://schemas.microsoft.com/office/drawing/2014/main" id="{EBB91A7B-A047-4744-A79E-6E408E6C010F}"/>
                  </a:ext>
                </a:extLst>
              </p:cNvPr>
              <p:cNvGrpSpPr/>
              <p:nvPr/>
            </p:nvGrpSpPr>
            <p:grpSpPr>
              <a:xfrm>
                <a:off x="6431256" y="1057087"/>
                <a:ext cx="5240131" cy="1485198"/>
                <a:chOff x="6415420" y="1809369"/>
                <a:chExt cx="5240131" cy="1485198"/>
              </a:xfrm>
            </p:grpSpPr>
            <p:pic>
              <p:nvPicPr>
                <p:cNvPr id="32" name="Picture 31">
                  <a:extLst>
                    <a:ext uri="{FF2B5EF4-FFF2-40B4-BE49-F238E27FC236}">
                      <a16:creationId xmlns:a16="http://schemas.microsoft.com/office/drawing/2014/main" id="{4CD41822-EF9A-9D4C-85FE-7E6E744F5E24}"/>
                    </a:ext>
                  </a:extLst>
                </p:cNvPr>
                <p:cNvPicPr>
                  <a:picLocks noChangeAspect="1"/>
                </p:cNvPicPr>
                <p:nvPr/>
              </p:nvPicPr>
              <p:blipFill>
                <a:blip r:embed="rId3"/>
                <a:stretch>
                  <a:fillRect/>
                </a:stretch>
              </p:blipFill>
              <p:spPr>
                <a:xfrm>
                  <a:off x="6415420" y="1947696"/>
                  <a:ext cx="5240131" cy="1346871"/>
                </a:xfrm>
                <a:prstGeom prst="rect">
                  <a:avLst/>
                </a:prstGeom>
              </p:spPr>
            </p:pic>
            <p:sp>
              <p:nvSpPr>
                <p:cNvPr id="33" name="TextBox 32">
                  <a:extLst>
                    <a:ext uri="{FF2B5EF4-FFF2-40B4-BE49-F238E27FC236}">
                      <a16:creationId xmlns:a16="http://schemas.microsoft.com/office/drawing/2014/main" id="{B9E6B963-1C37-2543-9737-171AA430A83B}"/>
                    </a:ext>
                  </a:extLst>
                </p:cNvPr>
                <p:cNvSpPr txBox="1"/>
                <p:nvPr/>
              </p:nvSpPr>
              <p:spPr>
                <a:xfrm>
                  <a:off x="6843664" y="2336909"/>
                  <a:ext cx="456248" cy="260290"/>
                </a:xfrm>
                <a:prstGeom prst="rect">
                  <a:avLst/>
                </a:prstGeom>
                <a:noFill/>
              </p:spPr>
              <p:txBody>
                <a:bodyPr wrap="none" rtlCol="0">
                  <a:spAutoFit/>
                </a:bodyPr>
                <a:lstStyle/>
                <a:p>
                  <a:r>
                    <a:rPr lang="en-US" sz="1600" dirty="0">
                      <a:latin typeface="+mn-lt"/>
                    </a:rPr>
                    <a:t>ENF</a:t>
                  </a:r>
                </a:p>
              </p:txBody>
            </p:sp>
            <p:sp>
              <p:nvSpPr>
                <p:cNvPr id="34" name="TextBox 33">
                  <a:extLst>
                    <a:ext uri="{FF2B5EF4-FFF2-40B4-BE49-F238E27FC236}">
                      <a16:creationId xmlns:a16="http://schemas.microsoft.com/office/drawing/2014/main" id="{FD9C7FA3-26E6-6C4F-9AD3-19E4643A33ED}"/>
                    </a:ext>
                  </a:extLst>
                </p:cNvPr>
                <p:cNvSpPr txBox="1"/>
                <p:nvPr/>
              </p:nvSpPr>
              <p:spPr>
                <a:xfrm>
                  <a:off x="7149446" y="1834650"/>
                  <a:ext cx="447621" cy="260290"/>
                </a:xfrm>
                <a:prstGeom prst="rect">
                  <a:avLst/>
                </a:prstGeom>
                <a:noFill/>
              </p:spPr>
              <p:txBody>
                <a:bodyPr wrap="none" rtlCol="0">
                  <a:spAutoFit/>
                </a:bodyPr>
                <a:lstStyle/>
                <a:p>
                  <a:r>
                    <a:rPr lang="en-US" sz="1600" dirty="0">
                      <a:latin typeface="+mn-lt"/>
                    </a:rPr>
                    <a:t>EBF</a:t>
                  </a:r>
                </a:p>
              </p:txBody>
            </p:sp>
            <p:sp>
              <p:nvSpPr>
                <p:cNvPr id="35" name="TextBox 34">
                  <a:extLst>
                    <a:ext uri="{FF2B5EF4-FFF2-40B4-BE49-F238E27FC236}">
                      <a16:creationId xmlns:a16="http://schemas.microsoft.com/office/drawing/2014/main" id="{CB34D84E-A924-0D48-A8F1-35EC6DD765CF}"/>
                    </a:ext>
                  </a:extLst>
                </p:cNvPr>
                <p:cNvSpPr txBox="1"/>
                <p:nvPr/>
              </p:nvSpPr>
              <p:spPr>
                <a:xfrm>
                  <a:off x="7517621" y="2442723"/>
                  <a:ext cx="351490" cy="260290"/>
                </a:xfrm>
                <a:prstGeom prst="rect">
                  <a:avLst/>
                </a:prstGeom>
                <a:noFill/>
              </p:spPr>
              <p:txBody>
                <a:bodyPr wrap="none" rtlCol="0">
                  <a:spAutoFit/>
                </a:bodyPr>
                <a:lstStyle/>
                <a:p>
                  <a:r>
                    <a:rPr lang="en-US" sz="1600" dirty="0">
                      <a:latin typeface="+mn-lt"/>
                    </a:rPr>
                    <a:t>DF</a:t>
                  </a:r>
                </a:p>
              </p:txBody>
            </p:sp>
            <p:sp>
              <p:nvSpPr>
                <p:cNvPr id="36" name="TextBox 35">
                  <a:extLst>
                    <a:ext uri="{FF2B5EF4-FFF2-40B4-BE49-F238E27FC236}">
                      <a16:creationId xmlns:a16="http://schemas.microsoft.com/office/drawing/2014/main" id="{C6A5DDA3-EDB3-9B4D-B87D-1B05AA7BD7D9}"/>
                    </a:ext>
                  </a:extLst>
                </p:cNvPr>
                <p:cNvSpPr txBox="1"/>
                <p:nvPr/>
              </p:nvSpPr>
              <p:spPr>
                <a:xfrm>
                  <a:off x="7780415" y="2572564"/>
                  <a:ext cx="456248" cy="260290"/>
                </a:xfrm>
                <a:prstGeom prst="rect">
                  <a:avLst/>
                </a:prstGeom>
                <a:noFill/>
              </p:spPr>
              <p:txBody>
                <a:bodyPr wrap="none" rtlCol="0">
                  <a:spAutoFit/>
                </a:bodyPr>
                <a:lstStyle/>
                <a:p>
                  <a:r>
                    <a:rPr lang="en-US" sz="1600" dirty="0">
                      <a:latin typeface="+mn-lt"/>
                    </a:rPr>
                    <a:t>DBF</a:t>
                  </a:r>
                </a:p>
              </p:txBody>
            </p:sp>
            <p:sp>
              <p:nvSpPr>
                <p:cNvPr id="37" name="TextBox 36">
                  <a:extLst>
                    <a:ext uri="{FF2B5EF4-FFF2-40B4-BE49-F238E27FC236}">
                      <a16:creationId xmlns:a16="http://schemas.microsoft.com/office/drawing/2014/main" id="{A81902E0-D65C-D04A-9D79-88A3BBE0CF55}"/>
                    </a:ext>
                  </a:extLst>
                </p:cNvPr>
                <p:cNvSpPr txBox="1"/>
                <p:nvPr/>
              </p:nvSpPr>
              <p:spPr>
                <a:xfrm>
                  <a:off x="8145430" y="2460000"/>
                  <a:ext cx="369977" cy="260290"/>
                </a:xfrm>
                <a:prstGeom prst="rect">
                  <a:avLst/>
                </a:prstGeom>
                <a:noFill/>
              </p:spPr>
              <p:txBody>
                <a:bodyPr wrap="none" rtlCol="0">
                  <a:spAutoFit/>
                </a:bodyPr>
                <a:lstStyle/>
                <a:p>
                  <a:r>
                    <a:rPr lang="en-US" sz="1600" dirty="0">
                      <a:latin typeface="+mn-lt"/>
                    </a:rPr>
                    <a:t>MF</a:t>
                  </a:r>
                </a:p>
              </p:txBody>
            </p:sp>
            <p:sp>
              <p:nvSpPr>
                <p:cNvPr id="38" name="TextBox 37">
                  <a:extLst>
                    <a:ext uri="{FF2B5EF4-FFF2-40B4-BE49-F238E27FC236}">
                      <a16:creationId xmlns:a16="http://schemas.microsoft.com/office/drawing/2014/main" id="{9C8D6002-EE9C-4042-86B3-952D3FE51295}"/>
                    </a:ext>
                  </a:extLst>
                </p:cNvPr>
                <p:cNvSpPr txBox="1"/>
                <p:nvPr/>
              </p:nvSpPr>
              <p:spPr>
                <a:xfrm>
                  <a:off x="8462386" y="2607731"/>
                  <a:ext cx="360118" cy="260290"/>
                </a:xfrm>
                <a:prstGeom prst="rect">
                  <a:avLst/>
                </a:prstGeom>
                <a:noFill/>
              </p:spPr>
              <p:txBody>
                <a:bodyPr wrap="none" rtlCol="0">
                  <a:spAutoFit/>
                </a:bodyPr>
                <a:lstStyle/>
                <a:p>
                  <a:r>
                    <a:rPr lang="en-US" sz="1600" dirty="0">
                      <a:latin typeface="+mn-lt"/>
                    </a:rPr>
                    <a:t>CS</a:t>
                  </a:r>
                </a:p>
              </p:txBody>
            </p:sp>
            <p:sp>
              <p:nvSpPr>
                <p:cNvPr id="39" name="TextBox 38">
                  <a:extLst>
                    <a:ext uri="{FF2B5EF4-FFF2-40B4-BE49-F238E27FC236}">
                      <a16:creationId xmlns:a16="http://schemas.microsoft.com/office/drawing/2014/main" id="{27750346-07B1-824E-A8E7-C43334A00422}"/>
                    </a:ext>
                  </a:extLst>
                </p:cNvPr>
                <p:cNvSpPr txBox="1"/>
                <p:nvPr/>
              </p:nvSpPr>
              <p:spPr>
                <a:xfrm>
                  <a:off x="8761934" y="2572790"/>
                  <a:ext cx="369977" cy="260290"/>
                </a:xfrm>
                <a:prstGeom prst="rect">
                  <a:avLst/>
                </a:prstGeom>
                <a:noFill/>
              </p:spPr>
              <p:txBody>
                <a:bodyPr wrap="none" rtlCol="0">
                  <a:spAutoFit/>
                </a:bodyPr>
                <a:lstStyle/>
                <a:p>
                  <a:r>
                    <a:rPr lang="en-US" sz="1600" dirty="0">
                      <a:latin typeface="+mn-lt"/>
                    </a:rPr>
                    <a:t>OS</a:t>
                  </a:r>
                </a:p>
              </p:txBody>
            </p:sp>
            <p:sp>
              <p:nvSpPr>
                <p:cNvPr id="40" name="TextBox 39">
                  <a:extLst>
                    <a:ext uri="{FF2B5EF4-FFF2-40B4-BE49-F238E27FC236}">
                      <a16:creationId xmlns:a16="http://schemas.microsoft.com/office/drawing/2014/main" id="{1692641B-791D-A243-993D-3DA5D5F1708A}"/>
                    </a:ext>
                  </a:extLst>
                </p:cNvPr>
                <p:cNvSpPr txBox="1"/>
                <p:nvPr/>
              </p:nvSpPr>
              <p:spPr>
                <a:xfrm>
                  <a:off x="9060264" y="2108311"/>
                  <a:ext cx="395859" cy="260290"/>
                </a:xfrm>
                <a:prstGeom prst="rect">
                  <a:avLst/>
                </a:prstGeom>
                <a:noFill/>
              </p:spPr>
              <p:txBody>
                <a:bodyPr wrap="none" rtlCol="0">
                  <a:spAutoFit/>
                </a:bodyPr>
                <a:lstStyle/>
                <a:p>
                  <a:r>
                    <a:rPr lang="en-US" sz="1600" dirty="0">
                      <a:latin typeface="+mn-lt"/>
                    </a:rPr>
                    <a:t>WS</a:t>
                  </a:r>
                </a:p>
              </p:txBody>
            </p:sp>
            <p:sp>
              <p:nvSpPr>
                <p:cNvPr id="41" name="TextBox 40">
                  <a:extLst>
                    <a:ext uri="{FF2B5EF4-FFF2-40B4-BE49-F238E27FC236}">
                      <a16:creationId xmlns:a16="http://schemas.microsoft.com/office/drawing/2014/main" id="{C6C677AD-300D-A24A-9C9B-6FA03AA771BE}"/>
                    </a:ext>
                  </a:extLst>
                </p:cNvPr>
                <p:cNvSpPr txBox="1"/>
                <p:nvPr/>
              </p:nvSpPr>
              <p:spPr>
                <a:xfrm>
                  <a:off x="9451155" y="2379847"/>
                  <a:ext cx="246734" cy="260290"/>
                </a:xfrm>
                <a:prstGeom prst="rect">
                  <a:avLst/>
                </a:prstGeom>
                <a:noFill/>
              </p:spPr>
              <p:txBody>
                <a:bodyPr wrap="none" rtlCol="0">
                  <a:spAutoFit/>
                </a:bodyPr>
                <a:lstStyle/>
                <a:p>
                  <a:r>
                    <a:rPr lang="en-US" sz="1600" dirty="0">
                      <a:latin typeface="+mn-lt"/>
                    </a:rPr>
                    <a:t>S</a:t>
                  </a:r>
                </a:p>
              </p:txBody>
            </p:sp>
            <p:sp>
              <p:nvSpPr>
                <p:cNvPr id="42" name="TextBox 41">
                  <a:extLst>
                    <a:ext uri="{FF2B5EF4-FFF2-40B4-BE49-F238E27FC236}">
                      <a16:creationId xmlns:a16="http://schemas.microsoft.com/office/drawing/2014/main" id="{930FA2B8-5F28-D34F-9A3B-FEA745A24202}"/>
                    </a:ext>
                  </a:extLst>
                </p:cNvPr>
                <p:cNvSpPr txBox="1"/>
                <p:nvPr/>
              </p:nvSpPr>
              <p:spPr>
                <a:xfrm>
                  <a:off x="9762660" y="2460000"/>
                  <a:ext cx="265220" cy="260290"/>
                </a:xfrm>
                <a:prstGeom prst="rect">
                  <a:avLst/>
                </a:prstGeom>
                <a:noFill/>
              </p:spPr>
              <p:txBody>
                <a:bodyPr wrap="none" rtlCol="0">
                  <a:spAutoFit/>
                </a:bodyPr>
                <a:lstStyle/>
                <a:p>
                  <a:r>
                    <a:rPr lang="en-US" sz="1600" dirty="0">
                      <a:latin typeface="+mn-lt"/>
                    </a:rPr>
                    <a:t>G</a:t>
                  </a:r>
                </a:p>
              </p:txBody>
            </p:sp>
            <p:sp>
              <p:nvSpPr>
                <p:cNvPr id="43" name="TextBox 42">
                  <a:extLst>
                    <a:ext uri="{FF2B5EF4-FFF2-40B4-BE49-F238E27FC236}">
                      <a16:creationId xmlns:a16="http://schemas.microsoft.com/office/drawing/2014/main" id="{00114991-9DCF-8B47-BABC-E416394D8155}"/>
                    </a:ext>
                  </a:extLst>
                </p:cNvPr>
                <p:cNvSpPr txBox="1"/>
                <p:nvPr/>
              </p:nvSpPr>
              <p:spPr>
                <a:xfrm>
                  <a:off x="10031276" y="2308794"/>
                  <a:ext cx="395859" cy="260290"/>
                </a:xfrm>
                <a:prstGeom prst="rect">
                  <a:avLst/>
                </a:prstGeom>
                <a:noFill/>
              </p:spPr>
              <p:txBody>
                <a:bodyPr wrap="none" rtlCol="0">
                  <a:spAutoFit/>
                </a:bodyPr>
                <a:lstStyle/>
                <a:p>
                  <a:r>
                    <a:rPr lang="en-US" sz="1600" dirty="0">
                      <a:latin typeface="+mn-lt"/>
                    </a:rPr>
                    <a:t>PW</a:t>
                  </a:r>
                </a:p>
              </p:txBody>
            </p:sp>
            <p:sp>
              <p:nvSpPr>
                <p:cNvPr id="44" name="TextBox 43">
                  <a:extLst>
                    <a:ext uri="{FF2B5EF4-FFF2-40B4-BE49-F238E27FC236}">
                      <a16:creationId xmlns:a16="http://schemas.microsoft.com/office/drawing/2014/main" id="{F9DB01DF-E582-1848-A089-66A446968535}"/>
                    </a:ext>
                  </a:extLst>
                </p:cNvPr>
                <p:cNvSpPr txBox="1"/>
                <p:nvPr/>
              </p:nvSpPr>
              <p:spPr>
                <a:xfrm>
                  <a:off x="10393309" y="1904349"/>
                  <a:ext cx="255360" cy="260290"/>
                </a:xfrm>
                <a:prstGeom prst="rect">
                  <a:avLst/>
                </a:prstGeom>
                <a:noFill/>
              </p:spPr>
              <p:txBody>
                <a:bodyPr wrap="none" rtlCol="0">
                  <a:spAutoFit/>
                </a:bodyPr>
                <a:lstStyle/>
                <a:p>
                  <a:r>
                    <a:rPr lang="en-US" sz="1600" dirty="0">
                      <a:latin typeface="+mn-lt"/>
                    </a:rPr>
                    <a:t>C</a:t>
                  </a:r>
                </a:p>
              </p:txBody>
            </p:sp>
            <p:sp>
              <p:nvSpPr>
                <p:cNvPr id="45" name="TextBox 44">
                  <a:extLst>
                    <a:ext uri="{FF2B5EF4-FFF2-40B4-BE49-F238E27FC236}">
                      <a16:creationId xmlns:a16="http://schemas.microsoft.com/office/drawing/2014/main" id="{5B85B63C-0807-2C4C-94DD-380CE7688148}"/>
                    </a:ext>
                  </a:extLst>
                </p:cNvPr>
                <p:cNvSpPr txBox="1"/>
                <p:nvPr/>
              </p:nvSpPr>
              <p:spPr>
                <a:xfrm>
                  <a:off x="10711145" y="2108531"/>
                  <a:ext cx="255360" cy="260290"/>
                </a:xfrm>
                <a:prstGeom prst="rect">
                  <a:avLst/>
                </a:prstGeom>
                <a:noFill/>
              </p:spPr>
              <p:txBody>
                <a:bodyPr wrap="none" rtlCol="0">
                  <a:spAutoFit/>
                </a:bodyPr>
                <a:lstStyle/>
                <a:p>
                  <a:r>
                    <a:rPr lang="en-US" sz="1600" dirty="0">
                      <a:latin typeface="+mn-lt"/>
                    </a:rPr>
                    <a:t>U</a:t>
                  </a:r>
                </a:p>
              </p:txBody>
            </p:sp>
            <p:sp>
              <p:nvSpPr>
                <p:cNvPr id="46" name="TextBox 45">
                  <a:extLst>
                    <a:ext uri="{FF2B5EF4-FFF2-40B4-BE49-F238E27FC236}">
                      <a16:creationId xmlns:a16="http://schemas.microsoft.com/office/drawing/2014/main" id="{C829F0D1-A7CD-B048-9ACB-B0D5D61D9C88}"/>
                    </a:ext>
                  </a:extLst>
                </p:cNvPr>
                <p:cNvSpPr txBox="1"/>
                <p:nvPr/>
              </p:nvSpPr>
              <p:spPr>
                <a:xfrm>
                  <a:off x="10959414" y="1974685"/>
                  <a:ext cx="528233" cy="260290"/>
                </a:xfrm>
                <a:prstGeom prst="rect">
                  <a:avLst/>
                </a:prstGeom>
                <a:noFill/>
              </p:spPr>
              <p:txBody>
                <a:bodyPr wrap="square" rtlCol="0">
                  <a:spAutoFit/>
                </a:bodyPr>
                <a:lstStyle/>
                <a:p>
                  <a:r>
                    <a:rPr lang="en-US" sz="1600" dirty="0">
                      <a:latin typeface="+mn-lt"/>
                    </a:rPr>
                    <a:t>CM</a:t>
                  </a:r>
                </a:p>
              </p:txBody>
            </p:sp>
            <p:sp>
              <p:nvSpPr>
                <p:cNvPr id="48" name="TextBox 47">
                  <a:extLst>
                    <a:ext uri="{FF2B5EF4-FFF2-40B4-BE49-F238E27FC236}">
                      <a16:creationId xmlns:a16="http://schemas.microsoft.com/office/drawing/2014/main" id="{0ACBC43A-0049-6244-8308-2F11E5E3F827}"/>
                    </a:ext>
                  </a:extLst>
                </p:cNvPr>
                <p:cNvSpPr txBox="1"/>
                <p:nvPr/>
              </p:nvSpPr>
              <p:spPr>
                <a:xfrm>
                  <a:off x="11336983" y="1809369"/>
                  <a:ext cx="290749" cy="260290"/>
                </a:xfrm>
                <a:prstGeom prst="rect">
                  <a:avLst/>
                </a:prstGeom>
                <a:noFill/>
              </p:spPr>
              <p:txBody>
                <a:bodyPr wrap="square" rtlCol="0">
                  <a:spAutoFit/>
                </a:bodyPr>
                <a:lstStyle/>
                <a:p>
                  <a:r>
                    <a:rPr lang="en-US" sz="1600" dirty="0">
                      <a:latin typeface="+mn-lt"/>
                    </a:rPr>
                    <a:t>B</a:t>
                  </a:r>
                </a:p>
              </p:txBody>
            </p:sp>
          </p:grpSp>
          <p:sp>
            <p:nvSpPr>
              <p:cNvPr id="31" name="TextBox 30">
                <a:extLst>
                  <a:ext uri="{FF2B5EF4-FFF2-40B4-BE49-F238E27FC236}">
                    <a16:creationId xmlns:a16="http://schemas.microsoft.com/office/drawing/2014/main" id="{9A228480-BACB-0346-916F-9B2D73B9ED24}"/>
                  </a:ext>
                </a:extLst>
              </p:cNvPr>
              <p:cNvSpPr txBox="1"/>
              <p:nvPr/>
            </p:nvSpPr>
            <p:spPr>
              <a:xfrm>
                <a:off x="8478222" y="2528303"/>
                <a:ext cx="1858759" cy="260290"/>
              </a:xfrm>
              <a:prstGeom prst="rect">
                <a:avLst/>
              </a:prstGeom>
              <a:noFill/>
            </p:spPr>
            <p:txBody>
              <a:bodyPr wrap="none" rtlCol="0">
                <a:spAutoFit/>
              </a:bodyPr>
              <a:lstStyle/>
              <a:p>
                <a:r>
                  <a:rPr lang="en-US" sz="1600" dirty="0">
                    <a:latin typeface="+mn-lt"/>
                  </a:rPr>
                  <a:t>Land cover classification</a:t>
                </a:r>
              </a:p>
            </p:txBody>
          </p:sp>
        </p:grpSp>
        <p:sp>
          <p:nvSpPr>
            <p:cNvPr id="49" name="TextBox 48">
              <a:extLst>
                <a:ext uri="{FF2B5EF4-FFF2-40B4-BE49-F238E27FC236}">
                  <a16:creationId xmlns:a16="http://schemas.microsoft.com/office/drawing/2014/main" id="{4E0652A8-E6F0-5940-8F5F-9206D929849C}"/>
                </a:ext>
              </a:extLst>
            </p:cNvPr>
            <p:cNvSpPr txBox="1"/>
            <p:nvPr/>
          </p:nvSpPr>
          <p:spPr>
            <a:xfrm>
              <a:off x="6185379" y="1279533"/>
              <a:ext cx="1500692" cy="204202"/>
            </a:xfrm>
            <a:prstGeom prst="rect">
              <a:avLst/>
            </a:prstGeom>
            <a:noFill/>
          </p:spPr>
          <p:txBody>
            <a:bodyPr wrap="none" rtlCol="0">
              <a:spAutoFit/>
            </a:bodyPr>
            <a:lstStyle/>
            <a:p>
              <a:r>
                <a:rPr lang="en-US" sz="1600" dirty="0">
                  <a:latin typeface="+mn-lt"/>
                </a:rPr>
                <a:t>MODIS average AOD550</a:t>
              </a:r>
            </a:p>
          </p:txBody>
        </p:sp>
      </p:grpSp>
      <p:sp>
        <p:nvSpPr>
          <p:cNvPr id="47" name="TextBox 46">
            <a:extLst>
              <a:ext uri="{FF2B5EF4-FFF2-40B4-BE49-F238E27FC236}">
                <a16:creationId xmlns:a16="http://schemas.microsoft.com/office/drawing/2014/main" id="{458BC188-C067-D84E-A89F-934ED13B4942}"/>
              </a:ext>
            </a:extLst>
          </p:cNvPr>
          <p:cNvSpPr txBox="1"/>
          <p:nvPr/>
        </p:nvSpPr>
        <p:spPr>
          <a:xfrm>
            <a:off x="470522" y="969559"/>
            <a:ext cx="4392549" cy="276999"/>
          </a:xfrm>
          <a:prstGeom prst="rect">
            <a:avLst/>
          </a:prstGeom>
          <a:noFill/>
        </p:spPr>
        <p:txBody>
          <a:bodyPr wrap="none" rtlCol="0">
            <a:spAutoFit/>
          </a:bodyPr>
          <a:lstStyle/>
          <a:p>
            <a:r>
              <a:rPr lang="en-US" sz="1200" dirty="0">
                <a:latin typeface="+mn-lt"/>
              </a:rPr>
              <a:t>[Thompson et al., </a:t>
            </a:r>
            <a:r>
              <a:rPr lang="en-US" sz="1200" i="1" dirty="0">
                <a:latin typeface="+mn-lt"/>
              </a:rPr>
              <a:t>Remote Sensing of Environment </a:t>
            </a:r>
            <a:r>
              <a:rPr lang="en-US" sz="1200" dirty="0">
                <a:latin typeface="+mn-lt"/>
              </a:rPr>
              <a:t>232, 2019]</a:t>
            </a:r>
          </a:p>
        </p:txBody>
      </p:sp>
    </p:spTree>
    <p:extLst>
      <p:ext uri="{BB962C8B-B14F-4D97-AF65-F5344CB8AC3E}">
        <p14:creationId xmlns:p14="http://schemas.microsoft.com/office/powerpoint/2010/main" val="260575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450D5-ABDC-074F-BDDF-2518166095A3}"/>
              </a:ext>
            </a:extLst>
          </p:cNvPr>
          <p:cNvSpPr>
            <a:spLocks noGrp="1"/>
          </p:cNvSpPr>
          <p:nvPr>
            <p:ph type="dt" sz="half" idx="2"/>
          </p:nvPr>
        </p:nvSpPr>
        <p:spPr/>
        <p:txBody>
          <a:bodyPr/>
          <a:lstStyle/>
          <a:p>
            <a:fld id="{840517FD-CC62-3941-B741-E965A79E54F2}" type="datetime1">
              <a:rPr lang="en-US" smtClean="0"/>
              <a:t>7/20/19</a:t>
            </a:fld>
            <a:endParaRPr lang="en-US" dirty="0"/>
          </a:p>
        </p:txBody>
      </p:sp>
      <p:sp>
        <p:nvSpPr>
          <p:cNvPr id="3" name="Footer Placeholder 2">
            <a:extLst>
              <a:ext uri="{FF2B5EF4-FFF2-40B4-BE49-F238E27FC236}">
                <a16:creationId xmlns:a16="http://schemas.microsoft.com/office/drawing/2014/main" id="{1CE65F21-EE22-B34D-8FA8-D45EB796B1B2}"/>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0DB6BB7F-0648-8144-84C0-9A1A37C58DF0}"/>
              </a:ext>
            </a:extLst>
          </p:cNvPr>
          <p:cNvSpPr>
            <a:spLocks noGrp="1"/>
          </p:cNvSpPr>
          <p:nvPr>
            <p:ph type="sldNum" sz="quarter" idx="4"/>
          </p:nvPr>
        </p:nvSpPr>
        <p:spPr/>
        <p:txBody>
          <a:bodyPr/>
          <a:lstStyle/>
          <a:p>
            <a:fld id="{1BB0B505-5A34-8746-A5A9-793D5E51FFCB}" type="slidenum">
              <a:rPr lang="en-US" smtClean="0"/>
              <a:pPr/>
              <a:t>14</a:t>
            </a:fld>
            <a:endParaRPr lang="en-US" dirty="0"/>
          </a:p>
        </p:txBody>
      </p:sp>
      <p:sp>
        <p:nvSpPr>
          <p:cNvPr id="6" name="Title 5">
            <a:extLst>
              <a:ext uri="{FF2B5EF4-FFF2-40B4-BE49-F238E27FC236}">
                <a16:creationId xmlns:a16="http://schemas.microsoft.com/office/drawing/2014/main" id="{CF0B9A89-DC37-AD42-980E-E3E02A6DE749}"/>
              </a:ext>
            </a:extLst>
          </p:cNvPr>
          <p:cNvSpPr>
            <a:spLocks noGrp="1"/>
          </p:cNvSpPr>
          <p:nvPr>
            <p:ph type="ctrTitle"/>
          </p:nvPr>
        </p:nvSpPr>
        <p:spPr/>
        <p:txBody>
          <a:bodyPr/>
          <a:lstStyle/>
          <a:p>
            <a:r>
              <a:rPr lang="en-US" dirty="0"/>
              <a:t>Climatological uncertainties: water vapor</a:t>
            </a:r>
          </a:p>
        </p:txBody>
      </p:sp>
      <p:grpSp>
        <p:nvGrpSpPr>
          <p:cNvPr id="8" name="Group 7">
            <a:extLst>
              <a:ext uri="{FF2B5EF4-FFF2-40B4-BE49-F238E27FC236}">
                <a16:creationId xmlns:a16="http://schemas.microsoft.com/office/drawing/2014/main" id="{77C66F56-A14E-B44F-8824-C4CE99387141}"/>
              </a:ext>
            </a:extLst>
          </p:cNvPr>
          <p:cNvGrpSpPr/>
          <p:nvPr/>
        </p:nvGrpSpPr>
        <p:grpSpPr>
          <a:xfrm>
            <a:off x="1223911" y="1764960"/>
            <a:ext cx="6611427" cy="4211561"/>
            <a:chOff x="1127223" y="-738554"/>
            <a:chExt cx="5135421" cy="3271327"/>
          </a:xfrm>
        </p:grpSpPr>
        <p:pic>
          <p:nvPicPr>
            <p:cNvPr id="9" name="Picture 8">
              <a:extLst>
                <a:ext uri="{FF2B5EF4-FFF2-40B4-BE49-F238E27FC236}">
                  <a16:creationId xmlns:a16="http://schemas.microsoft.com/office/drawing/2014/main" id="{1C3EBE1C-F0EC-C94F-861B-4D2EDFFBBCE1}"/>
                </a:ext>
              </a:extLst>
            </p:cNvPr>
            <p:cNvPicPr>
              <a:picLocks noChangeAspect="1"/>
            </p:cNvPicPr>
            <p:nvPr/>
          </p:nvPicPr>
          <p:blipFill>
            <a:blip r:embed="rId2"/>
            <a:stretch>
              <a:fillRect/>
            </a:stretch>
          </p:blipFill>
          <p:spPr>
            <a:xfrm>
              <a:off x="1301262" y="-738554"/>
              <a:ext cx="4914908" cy="1986822"/>
            </a:xfrm>
            <a:prstGeom prst="rect">
              <a:avLst/>
            </a:prstGeom>
          </p:spPr>
        </p:pic>
        <p:grpSp>
          <p:nvGrpSpPr>
            <p:cNvPr id="10" name="Group 9">
              <a:extLst>
                <a:ext uri="{FF2B5EF4-FFF2-40B4-BE49-F238E27FC236}">
                  <a16:creationId xmlns:a16="http://schemas.microsoft.com/office/drawing/2014/main" id="{FA89F60E-FBB3-9749-A791-005DAB3F93D6}"/>
                </a:ext>
              </a:extLst>
            </p:cNvPr>
            <p:cNvGrpSpPr/>
            <p:nvPr/>
          </p:nvGrpSpPr>
          <p:grpSpPr>
            <a:xfrm>
              <a:off x="1127223" y="1090490"/>
              <a:ext cx="5135421" cy="1442283"/>
              <a:chOff x="6520130" y="3312597"/>
              <a:chExt cx="5135421" cy="1442283"/>
            </a:xfrm>
          </p:grpSpPr>
          <p:pic>
            <p:nvPicPr>
              <p:cNvPr id="11" name="Picture 10">
                <a:extLst>
                  <a:ext uri="{FF2B5EF4-FFF2-40B4-BE49-F238E27FC236}">
                    <a16:creationId xmlns:a16="http://schemas.microsoft.com/office/drawing/2014/main" id="{0C32BF26-289D-6E46-9616-95FC32052D05}"/>
                  </a:ext>
                </a:extLst>
              </p:cNvPr>
              <p:cNvPicPr>
                <a:picLocks noChangeAspect="1"/>
              </p:cNvPicPr>
              <p:nvPr/>
            </p:nvPicPr>
            <p:blipFill>
              <a:blip r:embed="rId3"/>
              <a:stretch>
                <a:fillRect/>
              </a:stretch>
            </p:blipFill>
            <p:spPr>
              <a:xfrm>
                <a:off x="6520130" y="3405784"/>
                <a:ext cx="5135421" cy="1349096"/>
              </a:xfrm>
              <a:prstGeom prst="rect">
                <a:avLst/>
              </a:prstGeom>
            </p:spPr>
          </p:pic>
          <p:sp>
            <p:nvSpPr>
              <p:cNvPr id="12" name="TextBox 11">
                <a:extLst>
                  <a:ext uri="{FF2B5EF4-FFF2-40B4-BE49-F238E27FC236}">
                    <a16:creationId xmlns:a16="http://schemas.microsoft.com/office/drawing/2014/main" id="{FD76B944-4188-E047-A28B-021D584504A7}"/>
                  </a:ext>
                </a:extLst>
              </p:cNvPr>
              <p:cNvSpPr txBox="1"/>
              <p:nvPr/>
            </p:nvSpPr>
            <p:spPr>
              <a:xfrm>
                <a:off x="6859500" y="4201715"/>
                <a:ext cx="402666" cy="225305"/>
              </a:xfrm>
              <a:prstGeom prst="rect">
                <a:avLst/>
              </a:prstGeom>
              <a:noFill/>
            </p:spPr>
            <p:txBody>
              <a:bodyPr wrap="none" rtlCol="0">
                <a:spAutoFit/>
              </a:bodyPr>
              <a:lstStyle/>
              <a:p>
                <a:r>
                  <a:rPr lang="en-US" sz="1600" dirty="0">
                    <a:latin typeface="+mn-lt"/>
                  </a:rPr>
                  <a:t>ENF</a:t>
                </a:r>
              </a:p>
            </p:txBody>
          </p:sp>
          <p:sp>
            <p:nvSpPr>
              <p:cNvPr id="13" name="TextBox 12">
                <a:extLst>
                  <a:ext uri="{FF2B5EF4-FFF2-40B4-BE49-F238E27FC236}">
                    <a16:creationId xmlns:a16="http://schemas.microsoft.com/office/drawing/2014/main" id="{1AD4DFFF-8B32-BC42-92AE-92A50372CC0F}"/>
                  </a:ext>
                </a:extLst>
              </p:cNvPr>
              <p:cNvSpPr txBox="1"/>
              <p:nvPr/>
            </p:nvSpPr>
            <p:spPr>
              <a:xfrm>
                <a:off x="7533457" y="4237191"/>
                <a:ext cx="302747" cy="224194"/>
              </a:xfrm>
              <a:prstGeom prst="rect">
                <a:avLst/>
              </a:prstGeom>
              <a:noFill/>
            </p:spPr>
            <p:txBody>
              <a:bodyPr wrap="none" rtlCol="0">
                <a:spAutoFit/>
              </a:bodyPr>
              <a:lstStyle/>
              <a:p>
                <a:r>
                  <a:rPr lang="en-US" sz="1600" dirty="0">
                    <a:latin typeface="+mn-lt"/>
                  </a:rPr>
                  <a:t>DF</a:t>
                </a:r>
              </a:p>
            </p:txBody>
          </p:sp>
          <p:sp>
            <p:nvSpPr>
              <p:cNvPr id="14" name="TextBox 13">
                <a:extLst>
                  <a:ext uri="{FF2B5EF4-FFF2-40B4-BE49-F238E27FC236}">
                    <a16:creationId xmlns:a16="http://schemas.microsoft.com/office/drawing/2014/main" id="{D6888C98-291A-FC4D-95C3-94ABC720F21F}"/>
                  </a:ext>
                </a:extLst>
              </p:cNvPr>
              <p:cNvSpPr txBox="1"/>
              <p:nvPr/>
            </p:nvSpPr>
            <p:spPr>
              <a:xfrm>
                <a:off x="7796251" y="3821906"/>
                <a:ext cx="392977" cy="224194"/>
              </a:xfrm>
              <a:prstGeom prst="rect">
                <a:avLst/>
              </a:prstGeom>
              <a:noFill/>
            </p:spPr>
            <p:txBody>
              <a:bodyPr wrap="none" rtlCol="0">
                <a:spAutoFit/>
              </a:bodyPr>
              <a:lstStyle/>
              <a:p>
                <a:r>
                  <a:rPr lang="en-US" sz="1600" dirty="0">
                    <a:latin typeface="+mn-lt"/>
                  </a:rPr>
                  <a:t>DBF</a:t>
                </a:r>
              </a:p>
            </p:txBody>
          </p:sp>
          <p:sp>
            <p:nvSpPr>
              <p:cNvPr id="15" name="TextBox 14">
                <a:extLst>
                  <a:ext uri="{FF2B5EF4-FFF2-40B4-BE49-F238E27FC236}">
                    <a16:creationId xmlns:a16="http://schemas.microsoft.com/office/drawing/2014/main" id="{AEC7C60E-9EA2-B247-BC3A-03891F084E03}"/>
                  </a:ext>
                </a:extLst>
              </p:cNvPr>
              <p:cNvSpPr txBox="1"/>
              <p:nvPr/>
            </p:nvSpPr>
            <p:spPr>
              <a:xfrm>
                <a:off x="8161266" y="4113794"/>
                <a:ext cx="318670" cy="224194"/>
              </a:xfrm>
              <a:prstGeom prst="rect">
                <a:avLst/>
              </a:prstGeom>
              <a:noFill/>
            </p:spPr>
            <p:txBody>
              <a:bodyPr wrap="none" rtlCol="0">
                <a:spAutoFit/>
              </a:bodyPr>
              <a:lstStyle/>
              <a:p>
                <a:r>
                  <a:rPr lang="en-US" sz="1600" dirty="0">
                    <a:latin typeface="+mn-lt"/>
                  </a:rPr>
                  <a:t>MF</a:t>
                </a:r>
              </a:p>
            </p:txBody>
          </p:sp>
          <p:sp>
            <p:nvSpPr>
              <p:cNvPr id="16" name="TextBox 15">
                <a:extLst>
                  <a:ext uri="{FF2B5EF4-FFF2-40B4-BE49-F238E27FC236}">
                    <a16:creationId xmlns:a16="http://schemas.microsoft.com/office/drawing/2014/main" id="{BC9AFAD1-F645-9548-A37D-583616EEE479}"/>
                  </a:ext>
                </a:extLst>
              </p:cNvPr>
              <p:cNvSpPr txBox="1"/>
              <p:nvPr/>
            </p:nvSpPr>
            <p:spPr>
              <a:xfrm>
                <a:off x="8460636" y="3804321"/>
                <a:ext cx="310178" cy="224194"/>
              </a:xfrm>
              <a:prstGeom prst="rect">
                <a:avLst/>
              </a:prstGeom>
              <a:noFill/>
            </p:spPr>
            <p:txBody>
              <a:bodyPr wrap="none" rtlCol="0">
                <a:spAutoFit/>
              </a:bodyPr>
              <a:lstStyle/>
              <a:p>
                <a:r>
                  <a:rPr lang="en-US" sz="1600" dirty="0">
                    <a:latin typeface="+mn-lt"/>
                  </a:rPr>
                  <a:t>CS</a:t>
                </a:r>
              </a:p>
            </p:txBody>
          </p:sp>
          <p:sp>
            <p:nvSpPr>
              <p:cNvPr id="17" name="TextBox 16">
                <a:extLst>
                  <a:ext uri="{FF2B5EF4-FFF2-40B4-BE49-F238E27FC236}">
                    <a16:creationId xmlns:a16="http://schemas.microsoft.com/office/drawing/2014/main" id="{8C6EE55C-BB1F-6546-BBD7-7ED647863844}"/>
                  </a:ext>
                </a:extLst>
              </p:cNvPr>
              <p:cNvSpPr txBox="1"/>
              <p:nvPr/>
            </p:nvSpPr>
            <p:spPr>
              <a:xfrm>
                <a:off x="8777770" y="4085905"/>
                <a:ext cx="318670" cy="224194"/>
              </a:xfrm>
              <a:prstGeom prst="rect">
                <a:avLst/>
              </a:prstGeom>
              <a:noFill/>
            </p:spPr>
            <p:txBody>
              <a:bodyPr wrap="none" rtlCol="0">
                <a:spAutoFit/>
              </a:bodyPr>
              <a:lstStyle/>
              <a:p>
                <a:r>
                  <a:rPr lang="en-US" sz="1600" dirty="0">
                    <a:latin typeface="+mn-lt"/>
                  </a:rPr>
                  <a:t>OS</a:t>
                </a:r>
              </a:p>
            </p:txBody>
          </p:sp>
          <p:sp>
            <p:nvSpPr>
              <p:cNvPr id="18" name="TextBox 17">
                <a:extLst>
                  <a:ext uri="{FF2B5EF4-FFF2-40B4-BE49-F238E27FC236}">
                    <a16:creationId xmlns:a16="http://schemas.microsoft.com/office/drawing/2014/main" id="{A54DF68A-BE93-AD4C-93FA-3B5B4BD83A7B}"/>
                  </a:ext>
                </a:extLst>
              </p:cNvPr>
              <p:cNvSpPr txBox="1"/>
              <p:nvPr/>
            </p:nvSpPr>
            <p:spPr>
              <a:xfrm>
                <a:off x="9076100" y="3779683"/>
                <a:ext cx="340962" cy="224194"/>
              </a:xfrm>
              <a:prstGeom prst="rect">
                <a:avLst/>
              </a:prstGeom>
              <a:noFill/>
            </p:spPr>
            <p:txBody>
              <a:bodyPr wrap="none" rtlCol="0">
                <a:spAutoFit/>
              </a:bodyPr>
              <a:lstStyle/>
              <a:p>
                <a:r>
                  <a:rPr lang="en-US" sz="1600" dirty="0">
                    <a:latin typeface="+mn-lt"/>
                  </a:rPr>
                  <a:t>WS</a:t>
                </a:r>
              </a:p>
            </p:txBody>
          </p:sp>
          <p:sp>
            <p:nvSpPr>
              <p:cNvPr id="19" name="TextBox 18">
                <a:extLst>
                  <a:ext uri="{FF2B5EF4-FFF2-40B4-BE49-F238E27FC236}">
                    <a16:creationId xmlns:a16="http://schemas.microsoft.com/office/drawing/2014/main" id="{5AE0C744-6DCF-264A-A7AE-EB15D2F35AEE}"/>
                  </a:ext>
                </a:extLst>
              </p:cNvPr>
              <p:cNvSpPr txBox="1"/>
              <p:nvPr/>
            </p:nvSpPr>
            <p:spPr>
              <a:xfrm>
                <a:off x="9449406" y="3664365"/>
                <a:ext cx="212518" cy="224194"/>
              </a:xfrm>
              <a:prstGeom prst="rect">
                <a:avLst/>
              </a:prstGeom>
              <a:noFill/>
            </p:spPr>
            <p:txBody>
              <a:bodyPr wrap="none" rtlCol="0">
                <a:spAutoFit/>
              </a:bodyPr>
              <a:lstStyle/>
              <a:p>
                <a:r>
                  <a:rPr lang="en-US" sz="1600" dirty="0">
                    <a:latin typeface="+mn-lt"/>
                  </a:rPr>
                  <a:t>S</a:t>
                </a:r>
              </a:p>
            </p:txBody>
          </p:sp>
          <p:sp>
            <p:nvSpPr>
              <p:cNvPr id="20" name="TextBox 19">
                <a:extLst>
                  <a:ext uri="{FF2B5EF4-FFF2-40B4-BE49-F238E27FC236}">
                    <a16:creationId xmlns:a16="http://schemas.microsoft.com/office/drawing/2014/main" id="{FBB2887C-1DEE-5B45-B993-E9C340C7B600}"/>
                  </a:ext>
                </a:extLst>
              </p:cNvPr>
              <p:cNvSpPr txBox="1"/>
              <p:nvPr/>
            </p:nvSpPr>
            <p:spPr>
              <a:xfrm>
                <a:off x="9760913" y="4148962"/>
                <a:ext cx="228440" cy="224194"/>
              </a:xfrm>
              <a:prstGeom prst="rect">
                <a:avLst/>
              </a:prstGeom>
              <a:noFill/>
            </p:spPr>
            <p:txBody>
              <a:bodyPr wrap="none" rtlCol="0">
                <a:spAutoFit/>
              </a:bodyPr>
              <a:lstStyle/>
              <a:p>
                <a:r>
                  <a:rPr lang="en-US" sz="1600" dirty="0">
                    <a:latin typeface="+mn-lt"/>
                  </a:rPr>
                  <a:t>G</a:t>
                </a:r>
              </a:p>
            </p:txBody>
          </p:sp>
          <p:sp>
            <p:nvSpPr>
              <p:cNvPr id="21" name="TextBox 20">
                <a:extLst>
                  <a:ext uri="{FF2B5EF4-FFF2-40B4-BE49-F238E27FC236}">
                    <a16:creationId xmlns:a16="http://schemas.microsoft.com/office/drawing/2014/main" id="{0FE21C0F-2B4F-4540-8109-69708D999A86}"/>
                  </a:ext>
                </a:extLst>
              </p:cNvPr>
              <p:cNvSpPr txBox="1"/>
              <p:nvPr/>
            </p:nvSpPr>
            <p:spPr>
              <a:xfrm>
                <a:off x="10029528" y="3892246"/>
                <a:ext cx="340962" cy="224194"/>
              </a:xfrm>
              <a:prstGeom prst="rect">
                <a:avLst/>
              </a:prstGeom>
              <a:noFill/>
            </p:spPr>
            <p:txBody>
              <a:bodyPr wrap="none" rtlCol="0">
                <a:spAutoFit/>
              </a:bodyPr>
              <a:lstStyle/>
              <a:p>
                <a:r>
                  <a:rPr lang="en-US" sz="1600" dirty="0">
                    <a:latin typeface="+mn-lt"/>
                  </a:rPr>
                  <a:t>PW</a:t>
                </a:r>
              </a:p>
            </p:txBody>
          </p:sp>
          <p:sp>
            <p:nvSpPr>
              <p:cNvPr id="22" name="TextBox 21">
                <a:extLst>
                  <a:ext uri="{FF2B5EF4-FFF2-40B4-BE49-F238E27FC236}">
                    <a16:creationId xmlns:a16="http://schemas.microsoft.com/office/drawing/2014/main" id="{E6B94084-B6A4-DF4E-ACD3-C9832A87C00A}"/>
                  </a:ext>
                </a:extLst>
              </p:cNvPr>
              <p:cNvSpPr txBox="1"/>
              <p:nvPr/>
            </p:nvSpPr>
            <p:spPr>
              <a:xfrm>
                <a:off x="10391560" y="3927414"/>
                <a:ext cx="219948" cy="224194"/>
              </a:xfrm>
              <a:prstGeom prst="rect">
                <a:avLst/>
              </a:prstGeom>
              <a:noFill/>
            </p:spPr>
            <p:txBody>
              <a:bodyPr wrap="none" rtlCol="0">
                <a:spAutoFit/>
              </a:bodyPr>
              <a:lstStyle/>
              <a:p>
                <a:r>
                  <a:rPr lang="en-US" sz="1600" dirty="0">
                    <a:latin typeface="+mn-lt"/>
                  </a:rPr>
                  <a:t>C</a:t>
                </a:r>
              </a:p>
            </p:txBody>
          </p:sp>
          <p:sp>
            <p:nvSpPr>
              <p:cNvPr id="23" name="TextBox 22">
                <a:extLst>
                  <a:ext uri="{FF2B5EF4-FFF2-40B4-BE49-F238E27FC236}">
                    <a16:creationId xmlns:a16="http://schemas.microsoft.com/office/drawing/2014/main" id="{1D15CC44-723D-9E4F-AC2C-B0D354FE8928}"/>
                  </a:ext>
                </a:extLst>
              </p:cNvPr>
              <p:cNvSpPr txBox="1"/>
              <p:nvPr/>
            </p:nvSpPr>
            <p:spPr>
              <a:xfrm>
                <a:off x="10709398" y="3920589"/>
                <a:ext cx="219948" cy="224194"/>
              </a:xfrm>
              <a:prstGeom prst="rect">
                <a:avLst/>
              </a:prstGeom>
              <a:noFill/>
            </p:spPr>
            <p:txBody>
              <a:bodyPr wrap="none" rtlCol="0">
                <a:spAutoFit/>
              </a:bodyPr>
              <a:lstStyle/>
              <a:p>
                <a:r>
                  <a:rPr lang="en-US" sz="1600" dirty="0">
                    <a:latin typeface="+mn-lt"/>
                  </a:rPr>
                  <a:t>U</a:t>
                </a:r>
              </a:p>
            </p:txBody>
          </p:sp>
          <p:sp>
            <p:nvSpPr>
              <p:cNvPr id="24" name="TextBox 23">
                <a:extLst>
                  <a:ext uri="{FF2B5EF4-FFF2-40B4-BE49-F238E27FC236}">
                    <a16:creationId xmlns:a16="http://schemas.microsoft.com/office/drawing/2014/main" id="{0F7121EA-99F1-334A-B5E0-9A691F2B7219}"/>
                  </a:ext>
                </a:extLst>
              </p:cNvPr>
              <p:cNvSpPr txBox="1"/>
              <p:nvPr/>
            </p:nvSpPr>
            <p:spPr>
              <a:xfrm>
                <a:off x="10975250" y="3716400"/>
                <a:ext cx="472547" cy="224194"/>
              </a:xfrm>
              <a:prstGeom prst="rect">
                <a:avLst/>
              </a:prstGeom>
              <a:noFill/>
            </p:spPr>
            <p:txBody>
              <a:bodyPr wrap="square" rtlCol="0">
                <a:spAutoFit/>
              </a:bodyPr>
              <a:lstStyle/>
              <a:p>
                <a:r>
                  <a:rPr lang="en-US" sz="1600" dirty="0">
                    <a:latin typeface="+mn-lt"/>
                  </a:rPr>
                  <a:t>CM</a:t>
                </a:r>
              </a:p>
            </p:txBody>
          </p:sp>
          <p:sp>
            <p:nvSpPr>
              <p:cNvPr id="25" name="TextBox 24">
                <a:extLst>
                  <a:ext uri="{FF2B5EF4-FFF2-40B4-BE49-F238E27FC236}">
                    <a16:creationId xmlns:a16="http://schemas.microsoft.com/office/drawing/2014/main" id="{0E8E3CD8-D74F-6E4A-A497-EBCE620E41F4}"/>
                  </a:ext>
                </a:extLst>
              </p:cNvPr>
              <p:cNvSpPr txBox="1"/>
              <p:nvPr/>
            </p:nvSpPr>
            <p:spPr>
              <a:xfrm>
                <a:off x="11335235" y="4096210"/>
                <a:ext cx="221088" cy="225305"/>
              </a:xfrm>
              <a:prstGeom prst="rect">
                <a:avLst/>
              </a:prstGeom>
              <a:noFill/>
            </p:spPr>
            <p:txBody>
              <a:bodyPr wrap="square" rtlCol="0">
                <a:spAutoFit/>
              </a:bodyPr>
              <a:lstStyle/>
              <a:p>
                <a:r>
                  <a:rPr lang="en-US" sz="1600" dirty="0">
                    <a:latin typeface="+mn-lt"/>
                  </a:rPr>
                  <a:t>B</a:t>
                </a:r>
              </a:p>
            </p:txBody>
          </p:sp>
          <p:sp>
            <p:nvSpPr>
              <p:cNvPr id="26" name="TextBox 25">
                <a:extLst>
                  <a:ext uri="{FF2B5EF4-FFF2-40B4-BE49-F238E27FC236}">
                    <a16:creationId xmlns:a16="http://schemas.microsoft.com/office/drawing/2014/main" id="{E5CA8BD8-99B1-9B40-A05B-51FC89C330C9}"/>
                  </a:ext>
                </a:extLst>
              </p:cNvPr>
              <p:cNvSpPr txBox="1"/>
              <p:nvPr/>
            </p:nvSpPr>
            <p:spPr>
              <a:xfrm>
                <a:off x="7165282" y="3312597"/>
                <a:ext cx="395961" cy="225305"/>
              </a:xfrm>
              <a:prstGeom prst="rect">
                <a:avLst/>
              </a:prstGeom>
              <a:noFill/>
            </p:spPr>
            <p:txBody>
              <a:bodyPr wrap="none" rtlCol="0">
                <a:spAutoFit/>
              </a:bodyPr>
              <a:lstStyle/>
              <a:p>
                <a:r>
                  <a:rPr lang="en-US" sz="1600" dirty="0">
                    <a:latin typeface="+mn-lt"/>
                  </a:rPr>
                  <a:t>EBF</a:t>
                </a:r>
              </a:p>
            </p:txBody>
          </p:sp>
        </p:grpSp>
      </p:grpSp>
      <p:sp>
        <p:nvSpPr>
          <p:cNvPr id="47" name="TextBox 46">
            <a:extLst>
              <a:ext uri="{FF2B5EF4-FFF2-40B4-BE49-F238E27FC236}">
                <a16:creationId xmlns:a16="http://schemas.microsoft.com/office/drawing/2014/main" id="{C2407962-8B0B-6742-8782-FDB7F5843340}"/>
              </a:ext>
            </a:extLst>
          </p:cNvPr>
          <p:cNvSpPr txBox="1"/>
          <p:nvPr/>
        </p:nvSpPr>
        <p:spPr>
          <a:xfrm>
            <a:off x="2680345" y="1334180"/>
            <a:ext cx="4022147" cy="338554"/>
          </a:xfrm>
          <a:prstGeom prst="rect">
            <a:avLst/>
          </a:prstGeom>
          <a:noFill/>
        </p:spPr>
        <p:txBody>
          <a:bodyPr wrap="square" rtlCol="0">
            <a:spAutoFit/>
          </a:bodyPr>
          <a:lstStyle/>
          <a:p>
            <a:r>
              <a:rPr lang="en-US" sz="1600" dirty="0">
                <a:latin typeface="+mn-lt"/>
              </a:rPr>
              <a:t>MODIS average water vapor gm cm</a:t>
            </a:r>
            <a:r>
              <a:rPr lang="en-US" sz="1600" baseline="30000" dirty="0">
                <a:latin typeface="+mn-lt"/>
              </a:rPr>
              <a:t>-2</a:t>
            </a:r>
            <a:endParaRPr lang="en-US" sz="1600" dirty="0">
              <a:latin typeface="+mn-lt"/>
            </a:endParaRPr>
          </a:p>
        </p:txBody>
      </p:sp>
      <p:sp>
        <p:nvSpPr>
          <p:cNvPr id="49" name="TextBox 48">
            <a:extLst>
              <a:ext uri="{FF2B5EF4-FFF2-40B4-BE49-F238E27FC236}">
                <a16:creationId xmlns:a16="http://schemas.microsoft.com/office/drawing/2014/main" id="{9DEEF20F-1670-5B43-8A96-8054E7D2FD54}"/>
              </a:ext>
            </a:extLst>
          </p:cNvPr>
          <p:cNvSpPr txBox="1"/>
          <p:nvPr/>
        </p:nvSpPr>
        <p:spPr>
          <a:xfrm>
            <a:off x="3482593" y="5857793"/>
            <a:ext cx="2417649" cy="338554"/>
          </a:xfrm>
          <a:prstGeom prst="rect">
            <a:avLst/>
          </a:prstGeom>
          <a:noFill/>
        </p:spPr>
        <p:txBody>
          <a:bodyPr wrap="none" rtlCol="0">
            <a:spAutoFit/>
          </a:bodyPr>
          <a:lstStyle/>
          <a:p>
            <a:r>
              <a:rPr lang="en-US" sz="1600" dirty="0">
                <a:latin typeface="+mn-lt"/>
              </a:rPr>
              <a:t>Land cover classification</a:t>
            </a:r>
          </a:p>
        </p:txBody>
      </p:sp>
      <p:sp>
        <p:nvSpPr>
          <p:cNvPr id="50" name="TextBox 49">
            <a:extLst>
              <a:ext uri="{FF2B5EF4-FFF2-40B4-BE49-F238E27FC236}">
                <a16:creationId xmlns:a16="http://schemas.microsoft.com/office/drawing/2014/main" id="{07635E50-CD06-2B44-9652-3C64F74AF5C1}"/>
              </a:ext>
            </a:extLst>
          </p:cNvPr>
          <p:cNvSpPr txBox="1"/>
          <p:nvPr/>
        </p:nvSpPr>
        <p:spPr>
          <a:xfrm>
            <a:off x="527091" y="922160"/>
            <a:ext cx="4392549" cy="276999"/>
          </a:xfrm>
          <a:prstGeom prst="rect">
            <a:avLst/>
          </a:prstGeom>
          <a:noFill/>
        </p:spPr>
        <p:txBody>
          <a:bodyPr wrap="none" rtlCol="0">
            <a:spAutoFit/>
          </a:bodyPr>
          <a:lstStyle/>
          <a:p>
            <a:r>
              <a:rPr lang="en-US" sz="1200" dirty="0">
                <a:latin typeface="+mn-lt"/>
              </a:rPr>
              <a:t>[Thompson et al., </a:t>
            </a:r>
            <a:r>
              <a:rPr lang="en-US" sz="1200" i="1" dirty="0">
                <a:latin typeface="+mn-lt"/>
              </a:rPr>
              <a:t>Remote Sensing of Environment </a:t>
            </a:r>
            <a:r>
              <a:rPr lang="en-US" sz="1200" dirty="0">
                <a:latin typeface="+mn-lt"/>
              </a:rPr>
              <a:t>232, 2019]</a:t>
            </a:r>
          </a:p>
        </p:txBody>
      </p:sp>
    </p:spTree>
    <p:extLst>
      <p:ext uri="{BB962C8B-B14F-4D97-AF65-F5344CB8AC3E}">
        <p14:creationId xmlns:p14="http://schemas.microsoft.com/office/powerpoint/2010/main" val="2413742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57AC3-DDD7-C241-BD31-351F8BDA8716}"/>
              </a:ext>
            </a:extLst>
          </p:cNvPr>
          <p:cNvSpPr>
            <a:spLocks noGrp="1"/>
          </p:cNvSpPr>
          <p:nvPr>
            <p:ph type="dt" sz="half" idx="2"/>
          </p:nvPr>
        </p:nvSpPr>
        <p:spPr/>
        <p:txBody>
          <a:bodyPr/>
          <a:lstStyle/>
          <a:p>
            <a:fld id="{840517FD-CC62-3941-B741-E965A79E54F2}" type="datetime1">
              <a:rPr lang="en-US" smtClean="0"/>
              <a:t>7/20/19</a:t>
            </a:fld>
            <a:endParaRPr lang="en-US" dirty="0"/>
          </a:p>
        </p:txBody>
      </p:sp>
      <p:sp>
        <p:nvSpPr>
          <p:cNvPr id="3" name="Footer Placeholder 2">
            <a:extLst>
              <a:ext uri="{FF2B5EF4-FFF2-40B4-BE49-F238E27FC236}">
                <a16:creationId xmlns:a16="http://schemas.microsoft.com/office/drawing/2014/main" id="{F8AC24BF-0017-D74D-8EDE-2727B21F96A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28377B2B-8ED4-9E4A-BFCC-D2C0C51FAF26}"/>
              </a:ext>
            </a:extLst>
          </p:cNvPr>
          <p:cNvSpPr>
            <a:spLocks noGrp="1"/>
          </p:cNvSpPr>
          <p:nvPr>
            <p:ph type="sldNum" sz="quarter" idx="4"/>
          </p:nvPr>
        </p:nvSpPr>
        <p:spPr/>
        <p:txBody>
          <a:bodyPr/>
          <a:lstStyle/>
          <a:p>
            <a:fld id="{1BB0B505-5A34-8746-A5A9-793D5E51FFCB}" type="slidenum">
              <a:rPr lang="en-US" smtClean="0"/>
              <a:pPr/>
              <a:t>15</a:t>
            </a:fld>
            <a:endParaRPr lang="en-US" dirty="0"/>
          </a:p>
        </p:txBody>
      </p:sp>
      <p:sp>
        <p:nvSpPr>
          <p:cNvPr id="5" name="Text Placeholder 4">
            <a:extLst>
              <a:ext uri="{FF2B5EF4-FFF2-40B4-BE49-F238E27FC236}">
                <a16:creationId xmlns:a16="http://schemas.microsoft.com/office/drawing/2014/main" id="{D074F2CC-77C8-B24D-8C4B-31854293BE78}"/>
              </a:ext>
            </a:extLst>
          </p:cNvPr>
          <p:cNvSpPr>
            <a:spLocks noGrp="1"/>
          </p:cNvSpPr>
          <p:nvPr>
            <p:ph type="body" sz="quarter" idx="16"/>
          </p:nvPr>
        </p:nvSpPr>
        <p:spPr>
          <a:xfrm>
            <a:off x="596798" y="971651"/>
            <a:ext cx="8231188" cy="327905"/>
          </a:xfrm>
        </p:spPr>
        <p:txBody>
          <a:bodyPr/>
          <a:lstStyle/>
          <a:p>
            <a:r>
              <a:rPr lang="en-US" dirty="0"/>
              <a:t>From Clark et al., 2002.</a:t>
            </a:r>
          </a:p>
        </p:txBody>
      </p:sp>
      <p:sp>
        <p:nvSpPr>
          <p:cNvPr id="6" name="Title 5">
            <a:extLst>
              <a:ext uri="{FF2B5EF4-FFF2-40B4-BE49-F238E27FC236}">
                <a16:creationId xmlns:a16="http://schemas.microsoft.com/office/drawing/2014/main" id="{A8C6F9D2-75A1-4349-8CB5-844D57C9D800}"/>
              </a:ext>
            </a:extLst>
          </p:cNvPr>
          <p:cNvSpPr>
            <a:spLocks noGrp="1"/>
          </p:cNvSpPr>
          <p:nvPr>
            <p:ph type="ctrTitle"/>
          </p:nvPr>
        </p:nvSpPr>
        <p:spPr/>
        <p:txBody>
          <a:bodyPr/>
          <a:lstStyle/>
          <a:p>
            <a:r>
              <a:rPr lang="en-US" dirty="0"/>
              <a:t>Atmospheric correction artifacts</a:t>
            </a:r>
          </a:p>
        </p:txBody>
      </p:sp>
      <p:pic>
        <p:nvPicPr>
          <p:cNvPr id="8" name="Picture 7">
            <a:extLst>
              <a:ext uri="{FF2B5EF4-FFF2-40B4-BE49-F238E27FC236}">
                <a16:creationId xmlns:a16="http://schemas.microsoft.com/office/drawing/2014/main" id="{DB61B99D-D490-C549-BC65-08E670025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36" y="1475059"/>
            <a:ext cx="6671954" cy="5017816"/>
          </a:xfrm>
          <a:prstGeom prst="rect">
            <a:avLst/>
          </a:prstGeom>
        </p:spPr>
      </p:pic>
    </p:spTree>
    <p:extLst>
      <p:ext uri="{BB962C8B-B14F-4D97-AF65-F5344CB8AC3E}">
        <p14:creationId xmlns:p14="http://schemas.microsoft.com/office/powerpoint/2010/main" val="891164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9CB45D-FA1E-7B4C-AB5B-AA22DACE9B68}"/>
              </a:ext>
            </a:extLst>
          </p:cNvPr>
          <p:cNvSpPr>
            <a:spLocks noGrp="1"/>
          </p:cNvSpPr>
          <p:nvPr>
            <p:ph type="dt" sz="half" idx="2"/>
          </p:nvPr>
        </p:nvSpPr>
        <p:spPr/>
        <p:txBody>
          <a:bodyPr/>
          <a:lstStyle/>
          <a:p>
            <a:fld id="{840517FD-CC62-3941-B741-E965A79E54F2}" type="datetime1">
              <a:rPr lang="en-US" smtClean="0"/>
              <a:t>7/20/19</a:t>
            </a:fld>
            <a:endParaRPr lang="en-US" dirty="0"/>
          </a:p>
        </p:txBody>
      </p:sp>
      <p:sp>
        <p:nvSpPr>
          <p:cNvPr id="3" name="Footer Placeholder 2">
            <a:extLst>
              <a:ext uri="{FF2B5EF4-FFF2-40B4-BE49-F238E27FC236}">
                <a16:creationId xmlns:a16="http://schemas.microsoft.com/office/drawing/2014/main" id="{5BA8502C-A64C-9F47-A411-8083CC292E59}"/>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2464C5FD-7B0E-1C4C-8486-1C85110233AA}"/>
              </a:ext>
            </a:extLst>
          </p:cNvPr>
          <p:cNvSpPr>
            <a:spLocks noGrp="1"/>
          </p:cNvSpPr>
          <p:nvPr>
            <p:ph type="sldNum" sz="quarter" idx="4"/>
          </p:nvPr>
        </p:nvSpPr>
        <p:spPr/>
        <p:txBody>
          <a:bodyPr/>
          <a:lstStyle/>
          <a:p>
            <a:fld id="{1BB0B505-5A34-8746-A5A9-793D5E51FFCB}" type="slidenum">
              <a:rPr lang="en-US" smtClean="0"/>
              <a:pPr/>
              <a:t>16</a:t>
            </a:fld>
            <a:endParaRPr lang="en-US" dirty="0"/>
          </a:p>
        </p:txBody>
      </p:sp>
      <p:sp>
        <p:nvSpPr>
          <p:cNvPr id="6" name="Title 5">
            <a:extLst>
              <a:ext uri="{FF2B5EF4-FFF2-40B4-BE49-F238E27FC236}">
                <a16:creationId xmlns:a16="http://schemas.microsoft.com/office/drawing/2014/main" id="{177B4864-045E-6E4E-98EB-BB637477EBDD}"/>
              </a:ext>
            </a:extLst>
          </p:cNvPr>
          <p:cNvSpPr>
            <a:spLocks noGrp="1"/>
          </p:cNvSpPr>
          <p:nvPr>
            <p:ph type="ctrTitle"/>
          </p:nvPr>
        </p:nvSpPr>
        <p:spPr/>
        <p:txBody>
          <a:bodyPr/>
          <a:lstStyle/>
          <a:p>
            <a:r>
              <a:rPr lang="en-US" dirty="0"/>
              <a:t>Atmospheric aerosol-related artifacts</a:t>
            </a:r>
          </a:p>
        </p:txBody>
      </p:sp>
      <p:grpSp>
        <p:nvGrpSpPr>
          <p:cNvPr id="8" name="Group 7">
            <a:extLst>
              <a:ext uri="{FF2B5EF4-FFF2-40B4-BE49-F238E27FC236}">
                <a16:creationId xmlns:a16="http://schemas.microsoft.com/office/drawing/2014/main" id="{03757C0B-53AE-B341-BD67-2D2E662E0D95}"/>
              </a:ext>
            </a:extLst>
          </p:cNvPr>
          <p:cNvGrpSpPr/>
          <p:nvPr/>
        </p:nvGrpSpPr>
        <p:grpSpPr>
          <a:xfrm>
            <a:off x="1267254" y="1254831"/>
            <a:ext cx="13838421" cy="2853984"/>
            <a:chOff x="1512995" y="1146987"/>
            <a:chExt cx="8523284" cy="1757810"/>
          </a:xfrm>
        </p:grpSpPr>
        <p:pic>
          <p:nvPicPr>
            <p:cNvPr id="9" name="Picture 8">
              <a:extLst>
                <a:ext uri="{FF2B5EF4-FFF2-40B4-BE49-F238E27FC236}">
                  <a16:creationId xmlns:a16="http://schemas.microsoft.com/office/drawing/2014/main" id="{18016A92-CC63-B540-9382-BEC92CFA48C4}"/>
                </a:ext>
              </a:extLst>
            </p:cNvPr>
            <p:cNvPicPr>
              <a:picLocks noChangeAspect="1"/>
            </p:cNvPicPr>
            <p:nvPr/>
          </p:nvPicPr>
          <p:blipFill>
            <a:blip r:embed="rId2"/>
            <a:stretch>
              <a:fillRect/>
            </a:stretch>
          </p:blipFill>
          <p:spPr>
            <a:xfrm>
              <a:off x="1512995" y="1146987"/>
              <a:ext cx="3937951" cy="1757810"/>
            </a:xfrm>
            <a:prstGeom prst="rect">
              <a:avLst/>
            </a:prstGeom>
          </p:spPr>
        </p:pic>
        <p:sp>
          <p:nvSpPr>
            <p:cNvPr id="10" name="Arc 9">
              <a:extLst>
                <a:ext uri="{FF2B5EF4-FFF2-40B4-BE49-F238E27FC236}">
                  <a16:creationId xmlns:a16="http://schemas.microsoft.com/office/drawing/2014/main" id="{E7AB8D65-15C0-EE41-A9CF-92A2E429846C}"/>
                </a:ext>
              </a:extLst>
            </p:cNvPr>
            <p:cNvSpPr/>
            <p:nvPr/>
          </p:nvSpPr>
          <p:spPr>
            <a:xfrm flipH="1" flipV="1">
              <a:off x="1881962" y="2317623"/>
              <a:ext cx="4727265" cy="225075"/>
            </a:xfrm>
            <a:prstGeom prst="arc">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pitchFamily="2" charset="0"/>
              </a:endParaRPr>
            </a:p>
          </p:txBody>
        </p:sp>
        <p:sp>
          <p:nvSpPr>
            <p:cNvPr id="11" name="Arc 10">
              <a:extLst>
                <a:ext uri="{FF2B5EF4-FFF2-40B4-BE49-F238E27FC236}">
                  <a16:creationId xmlns:a16="http://schemas.microsoft.com/office/drawing/2014/main" id="{D655A562-EECC-1740-9FE3-8B6B84918896}"/>
                </a:ext>
              </a:extLst>
            </p:cNvPr>
            <p:cNvSpPr/>
            <p:nvPr/>
          </p:nvSpPr>
          <p:spPr>
            <a:xfrm flipH="1">
              <a:off x="1907797" y="1458906"/>
              <a:ext cx="8128482" cy="923065"/>
            </a:xfrm>
            <a:prstGeom prst="arc">
              <a:avLst/>
            </a:prstGeom>
            <a:ln w="19050">
              <a:solidFill>
                <a:srgbClr val="D3484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pitchFamily="2" charset="0"/>
              </a:endParaRPr>
            </a:p>
          </p:txBody>
        </p:sp>
        <p:sp>
          <p:nvSpPr>
            <p:cNvPr id="12" name="TextBox 11">
              <a:extLst>
                <a:ext uri="{FF2B5EF4-FFF2-40B4-BE49-F238E27FC236}">
                  <a16:creationId xmlns:a16="http://schemas.microsoft.com/office/drawing/2014/main" id="{A8ACFF8E-8DEC-0345-91AA-CE18E6C399E2}"/>
                </a:ext>
              </a:extLst>
            </p:cNvPr>
            <p:cNvSpPr txBox="1"/>
            <p:nvPr/>
          </p:nvSpPr>
          <p:spPr>
            <a:xfrm>
              <a:off x="2584854" y="2327415"/>
              <a:ext cx="1286177" cy="222586"/>
            </a:xfrm>
            <a:prstGeom prst="rect">
              <a:avLst/>
            </a:prstGeom>
            <a:noFill/>
          </p:spPr>
          <p:txBody>
            <a:bodyPr wrap="square" rtlCol="0">
              <a:spAutoFit/>
            </a:bodyPr>
            <a:lstStyle/>
            <a:p>
              <a:r>
                <a:rPr lang="en-US" sz="1000" dirty="0">
                  <a:solidFill>
                    <a:srgbClr val="C00000"/>
                  </a:solidFill>
                  <a:latin typeface="Times" pitchFamily="2" charset="0"/>
                  <a:ea typeface="Helvetica" charset="0"/>
                  <a:cs typeface="Helvetica" charset="0"/>
                </a:rPr>
                <a:t>Path radiance</a:t>
              </a:r>
            </a:p>
          </p:txBody>
        </p:sp>
        <p:sp>
          <p:nvSpPr>
            <p:cNvPr id="13" name="TextBox 12">
              <a:extLst>
                <a:ext uri="{FF2B5EF4-FFF2-40B4-BE49-F238E27FC236}">
                  <a16:creationId xmlns:a16="http://schemas.microsoft.com/office/drawing/2014/main" id="{E65D0B96-E48E-AF4A-B956-C0EF88C1A84B}"/>
                </a:ext>
              </a:extLst>
            </p:cNvPr>
            <p:cNvSpPr txBox="1"/>
            <p:nvPr/>
          </p:nvSpPr>
          <p:spPr>
            <a:xfrm>
              <a:off x="2099251" y="1399089"/>
              <a:ext cx="971206" cy="222586"/>
            </a:xfrm>
            <a:prstGeom prst="rect">
              <a:avLst/>
            </a:prstGeom>
            <a:noFill/>
          </p:spPr>
          <p:txBody>
            <a:bodyPr wrap="none" rtlCol="0">
              <a:spAutoFit/>
            </a:bodyPr>
            <a:lstStyle/>
            <a:p>
              <a:r>
                <a:rPr lang="en-US" sz="1000" dirty="0">
                  <a:solidFill>
                    <a:srgbClr val="C00000"/>
                  </a:solidFill>
                  <a:latin typeface="Times" pitchFamily="2" charset="0"/>
                  <a:ea typeface="Helvetica" charset="0"/>
                  <a:cs typeface="Helvetica" charset="0"/>
                </a:rPr>
                <a:t>Reduced contrast</a:t>
              </a:r>
            </a:p>
          </p:txBody>
        </p:sp>
        <p:sp>
          <p:nvSpPr>
            <p:cNvPr id="14" name="TextBox 13">
              <a:extLst>
                <a:ext uri="{FF2B5EF4-FFF2-40B4-BE49-F238E27FC236}">
                  <a16:creationId xmlns:a16="http://schemas.microsoft.com/office/drawing/2014/main" id="{8596CFD0-2636-E543-B042-0CCF9389701D}"/>
                </a:ext>
              </a:extLst>
            </p:cNvPr>
            <p:cNvSpPr txBox="1"/>
            <p:nvPr/>
          </p:nvSpPr>
          <p:spPr>
            <a:xfrm>
              <a:off x="2584854" y="2025176"/>
              <a:ext cx="1225903" cy="222586"/>
            </a:xfrm>
            <a:prstGeom prst="rect">
              <a:avLst/>
            </a:prstGeom>
            <a:noFill/>
          </p:spPr>
          <p:txBody>
            <a:bodyPr wrap="square" rtlCol="0">
              <a:spAutoFit/>
            </a:bodyPr>
            <a:lstStyle/>
            <a:p>
              <a:r>
                <a:rPr lang="en-US" sz="1000" dirty="0">
                  <a:solidFill>
                    <a:srgbClr val="C00000"/>
                  </a:solidFill>
                  <a:latin typeface="Times" pitchFamily="2" charset="0"/>
                  <a:ea typeface="Helvetica" charset="0"/>
                  <a:cs typeface="Helvetica" charset="0"/>
                </a:rPr>
                <a:t>H</a:t>
              </a:r>
              <a:r>
                <a:rPr lang="en-US" sz="1000" baseline="-25000" dirty="0">
                  <a:solidFill>
                    <a:srgbClr val="C00000"/>
                  </a:solidFill>
                  <a:latin typeface="Times" pitchFamily="2" charset="0"/>
                  <a:ea typeface="Helvetica" charset="0"/>
                  <a:cs typeface="Helvetica" charset="0"/>
                </a:rPr>
                <a:t>2</a:t>
              </a:r>
              <a:r>
                <a:rPr lang="en-US" sz="1000" dirty="0">
                  <a:solidFill>
                    <a:srgbClr val="C00000"/>
                  </a:solidFill>
                  <a:latin typeface="Times" pitchFamily="2" charset="0"/>
                  <a:ea typeface="Helvetica" charset="0"/>
                  <a:cs typeface="Helvetica" charset="0"/>
                </a:rPr>
                <a:t>O vapor residuals</a:t>
              </a:r>
            </a:p>
          </p:txBody>
        </p:sp>
        <p:cxnSp>
          <p:nvCxnSpPr>
            <p:cNvPr id="15" name="Straight Arrow Connector 14">
              <a:extLst>
                <a:ext uri="{FF2B5EF4-FFF2-40B4-BE49-F238E27FC236}">
                  <a16:creationId xmlns:a16="http://schemas.microsoft.com/office/drawing/2014/main" id="{7F8D619B-B9AA-5C43-B752-25729E2063D9}"/>
                </a:ext>
              </a:extLst>
            </p:cNvPr>
            <p:cNvCxnSpPr>
              <a:cxnSpLocks/>
            </p:cNvCxnSpPr>
            <p:nvPr/>
          </p:nvCxnSpPr>
          <p:spPr>
            <a:xfrm flipV="1">
              <a:off x="2825315" y="1879681"/>
              <a:ext cx="0" cy="140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01F4E04-CFC5-2D44-BE01-2E98E615BBF4}"/>
                </a:ext>
              </a:extLst>
            </p:cNvPr>
            <p:cNvCxnSpPr>
              <a:cxnSpLocks/>
            </p:cNvCxnSpPr>
            <p:nvPr/>
          </p:nvCxnSpPr>
          <p:spPr>
            <a:xfrm flipV="1">
              <a:off x="3169506" y="1871070"/>
              <a:ext cx="0" cy="1492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3CAFA07-3293-F647-885D-535425F18DE8}"/>
                </a:ext>
              </a:extLst>
            </p:cNvPr>
            <p:cNvSpPr/>
            <p:nvPr/>
          </p:nvSpPr>
          <p:spPr>
            <a:xfrm>
              <a:off x="5450946" y="1456177"/>
              <a:ext cx="581367" cy="492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F9E6582-D0AF-E943-89A7-E7EE2CC346BB}"/>
              </a:ext>
            </a:extLst>
          </p:cNvPr>
          <p:cNvSpPr txBox="1"/>
          <p:nvPr/>
        </p:nvSpPr>
        <p:spPr>
          <a:xfrm>
            <a:off x="454026" y="4560849"/>
            <a:ext cx="7942842" cy="1200329"/>
          </a:xfrm>
          <a:prstGeom prst="rect">
            <a:avLst/>
          </a:prstGeom>
          <a:noFill/>
        </p:spPr>
        <p:txBody>
          <a:bodyPr wrap="square" rtlCol="0">
            <a:spAutoFit/>
          </a:bodyPr>
          <a:lstStyle/>
          <a:p>
            <a:r>
              <a:rPr lang="en-US" dirty="0"/>
              <a:t>Note: different optical types have different effects on the spectrum.  Some tend to absorb strongly (e.g. soot) while others are “scattering” (e.g. some dust).  Their signatures may have different shapes depending on the specific particle shape, composition, and size.</a:t>
            </a:r>
          </a:p>
        </p:txBody>
      </p:sp>
    </p:spTree>
    <p:extLst>
      <p:ext uri="{BB962C8B-B14F-4D97-AF65-F5344CB8AC3E}">
        <p14:creationId xmlns:p14="http://schemas.microsoft.com/office/powerpoint/2010/main" val="338967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3218D1-C6CD-8444-9A34-87E23F56F85A}"/>
              </a:ext>
            </a:extLst>
          </p:cNvPr>
          <p:cNvSpPr>
            <a:spLocks noGrp="1"/>
          </p:cNvSpPr>
          <p:nvPr>
            <p:ph type="dt" sz="half" idx="2"/>
          </p:nvPr>
        </p:nvSpPr>
        <p:spPr/>
        <p:txBody>
          <a:bodyPr/>
          <a:lstStyle/>
          <a:p>
            <a:fld id="{9EACBBC2-CCC2-B148-8887-74B3AC7B6AB3}" type="datetime1">
              <a:rPr lang="en-US" smtClean="0"/>
              <a:t>7/20/19</a:t>
            </a:fld>
            <a:endParaRPr lang="en-US" dirty="0"/>
          </a:p>
        </p:txBody>
      </p:sp>
      <p:sp>
        <p:nvSpPr>
          <p:cNvPr id="3" name="Footer Placeholder 2">
            <a:extLst>
              <a:ext uri="{FF2B5EF4-FFF2-40B4-BE49-F238E27FC236}">
                <a16:creationId xmlns:a16="http://schemas.microsoft.com/office/drawing/2014/main" id="{E52464E8-64AE-6E48-98A3-2C3B11D1333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359D0B7B-0376-9346-9F5E-965AB7103A7E}"/>
              </a:ext>
            </a:extLst>
          </p:cNvPr>
          <p:cNvSpPr>
            <a:spLocks noGrp="1"/>
          </p:cNvSpPr>
          <p:nvPr>
            <p:ph type="sldNum" sz="quarter" idx="4"/>
          </p:nvPr>
        </p:nvSpPr>
        <p:spPr/>
        <p:txBody>
          <a:bodyPr/>
          <a:lstStyle/>
          <a:p>
            <a:fld id="{1BB0B505-5A34-8746-A5A9-793D5E51FFCB}" type="slidenum">
              <a:rPr lang="en-US" smtClean="0"/>
              <a:pPr/>
              <a:t>17</a:t>
            </a:fld>
            <a:endParaRPr lang="en-US" dirty="0"/>
          </a:p>
        </p:txBody>
      </p:sp>
      <p:sp>
        <p:nvSpPr>
          <p:cNvPr id="5" name="Text Placeholder 4">
            <a:extLst>
              <a:ext uri="{FF2B5EF4-FFF2-40B4-BE49-F238E27FC236}">
                <a16:creationId xmlns:a16="http://schemas.microsoft.com/office/drawing/2014/main" id="{11320482-2E45-7D4C-9AB9-2F9291E28B07}"/>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FFEA2E52-9E9A-524E-A682-4398C3FA7EEA}"/>
              </a:ext>
            </a:extLst>
          </p:cNvPr>
          <p:cNvSpPr>
            <a:spLocks noGrp="1"/>
          </p:cNvSpPr>
          <p:nvPr>
            <p:ph type="ctrTitle"/>
          </p:nvPr>
        </p:nvSpPr>
        <p:spPr/>
        <p:txBody>
          <a:bodyPr/>
          <a:lstStyle/>
          <a:p>
            <a:endParaRPr lang="en-US"/>
          </a:p>
        </p:txBody>
      </p:sp>
      <p:sp>
        <p:nvSpPr>
          <p:cNvPr id="7" name="Text Placeholder 6">
            <a:extLst>
              <a:ext uri="{FF2B5EF4-FFF2-40B4-BE49-F238E27FC236}">
                <a16:creationId xmlns:a16="http://schemas.microsoft.com/office/drawing/2014/main" id="{CA04D6BF-0CD9-A94C-9419-1ED9D9F8D15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379845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88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8A32ECA9-D30D-B04F-B80C-B3303B1F53A4}"/>
              </a:ext>
            </a:extLst>
          </p:cNvPr>
          <p:cNvSpPr txBox="1"/>
          <p:nvPr/>
        </p:nvSpPr>
        <p:spPr>
          <a:xfrm>
            <a:off x="234176" y="4672360"/>
            <a:ext cx="8742556" cy="1508105"/>
          </a:xfrm>
          <a:prstGeom prst="rect">
            <a:avLst/>
          </a:prstGeom>
          <a:noFill/>
        </p:spPr>
        <p:txBody>
          <a:bodyPr wrap="square" rtlCol="0">
            <a:spAutoFit/>
          </a:bodyPr>
          <a:lstStyle/>
          <a:p>
            <a:r>
              <a:rPr lang="en-US" sz="2800" b="1" dirty="0"/>
              <a:t>Goals for this module</a:t>
            </a:r>
            <a:endParaRPr lang="en-US" sz="1000" b="1" dirty="0"/>
          </a:p>
          <a:p>
            <a:endParaRPr lang="en-US" sz="1000" dirty="0"/>
          </a:p>
          <a:p>
            <a:r>
              <a:rPr lang="en-US" dirty="0"/>
              <a:t>Recognize different flavors of instrument noise and systematics</a:t>
            </a:r>
          </a:p>
          <a:p>
            <a:r>
              <a:rPr lang="en-US" dirty="0"/>
              <a:t>Estimate instrument noise from imaging spectroscopy data</a:t>
            </a:r>
          </a:p>
          <a:p>
            <a:r>
              <a:rPr lang="en-US" dirty="0"/>
              <a:t>Calculate the Minimum Noise Fraction (MNF) transformation</a:t>
            </a:r>
          </a:p>
        </p:txBody>
      </p:sp>
    </p:spTree>
    <p:extLst>
      <p:ext uri="{BB962C8B-B14F-4D97-AF65-F5344CB8AC3E}">
        <p14:creationId xmlns:p14="http://schemas.microsoft.com/office/powerpoint/2010/main" val="2070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E8058-F1BE-3E4D-8F95-48647DD7B351}"/>
              </a:ext>
            </a:extLst>
          </p:cNvPr>
          <p:cNvSpPr>
            <a:spLocks noGrp="1"/>
          </p:cNvSpPr>
          <p:nvPr>
            <p:ph type="dt" sz="half" idx="2"/>
          </p:nvPr>
        </p:nvSpPr>
        <p:spPr/>
        <p:txBody>
          <a:bodyPr/>
          <a:lstStyle/>
          <a:p>
            <a:fld id="{4D9A7F75-F03C-5A48-B089-15D362C21922}" type="datetime1">
              <a:rPr lang="en-US" smtClean="0"/>
              <a:t>7/20/19</a:t>
            </a:fld>
            <a:endParaRPr lang="en-US" dirty="0"/>
          </a:p>
        </p:txBody>
      </p:sp>
      <p:sp>
        <p:nvSpPr>
          <p:cNvPr id="3" name="Footer Placeholder 2">
            <a:extLst>
              <a:ext uri="{FF2B5EF4-FFF2-40B4-BE49-F238E27FC236}">
                <a16:creationId xmlns:a16="http://schemas.microsoft.com/office/drawing/2014/main" id="{5B0B3C47-C48C-6344-A149-07BF62B0317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2B930D0-7772-BA44-B3AC-88412B8023F1}"/>
              </a:ext>
            </a:extLst>
          </p:cNvPr>
          <p:cNvSpPr>
            <a:spLocks noGrp="1"/>
          </p:cNvSpPr>
          <p:nvPr>
            <p:ph type="sldNum" sz="quarter" idx="4"/>
          </p:nvPr>
        </p:nvSpPr>
        <p:spPr/>
        <p:txBody>
          <a:bodyPr/>
          <a:lstStyle/>
          <a:p>
            <a:fld id="{1BB0B505-5A34-8746-A5A9-793D5E51FFCB}" type="slidenum">
              <a:rPr lang="en-US" smtClean="0"/>
              <a:pPr/>
              <a:t>3</a:t>
            </a:fld>
            <a:endParaRPr lang="en-US" dirty="0"/>
          </a:p>
        </p:txBody>
      </p:sp>
      <p:sp>
        <p:nvSpPr>
          <p:cNvPr id="6" name="Title 5">
            <a:extLst>
              <a:ext uri="{FF2B5EF4-FFF2-40B4-BE49-F238E27FC236}">
                <a16:creationId xmlns:a16="http://schemas.microsoft.com/office/drawing/2014/main" id="{53B15304-2641-E14F-947B-AB2F20450360}"/>
              </a:ext>
            </a:extLst>
          </p:cNvPr>
          <p:cNvSpPr>
            <a:spLocks noGrp="1"/>
          </p:cNvSpPr>
          <p:nvPr>
            <p:ph type="ctrTitle"/>
          </p:nvPr>
        </p:nvSpPr>
        <p:spPr/>
        <p:txBody>
          <a:bodyPr/>
          <a:lstStyle/>
          <a:p>
            <a:r>
              <a:rPr lang="en-US" dirty="0"/>
              <a:t>Physical instruments produce various flavors of distortion:</a:t>
            </a:r>
          </a:p>
        </p:txBody>
      </p:sp>
      <p:grpSp>
        <p:nvGrpSpPr>
          <p:cNvPr id="11" name="Group 10">
            <a:extLst>
              <a:ext uri="{FF2B5EF4-FFF2-40B4-BE49-F238E27FC236}">
                <a16:creationId xmlns:a16="http://schemas.microsoft.com/office/drawing/2014/main" id="{EA0EC334-9624-D14E-A951-935743F35C26}"/>
              </a:ext>
            </a:extLst>
          </p:cNvPr>
          <p:cNvGrpSpPr/>
          <p:nvPr/>
        </p:nvGrpSpPr>
        <p:grpSpPr>
          <a:xfrm>
            <a:off x="4309523" y="1702252"/>
            <a:ext cx="4297475" cy="4486674"/>
            <a:chOff x="2780870" y="600302"/>
            <a:chExt cx="5715864" cy="5967510"/>
          </a:xfrm>
        </p:grpSpPr>
        <p:grpSp>
          <p:nvGrpSpPr>
            <p:cNvPr id="12" name="Group 11">
              <a:extLst>
                <a:ext uri="{FF2B5EF4-FFF2-40B4-BE49-F238E27FC236}">
                  <a16:creationId xmlns:a16="http://schemas.microsoft.com/office/drawing/2014/main" id="{FB1D0E12-42B9-5D46-A0B5-2D20943396B0}"/>
                </a:ext>
              </a:extLst>
            </p:cNvPr>
            <p:cNvGrpSpPr/>
            <p:nvPr/>
          </p:nvGrpSpPr>
          <p:grpSpPr>
            <a:xfrm>
              <a:off x="2780870" y="600302"/>
              <a:ext cx="5715864" cy="5676105"/>
              <a:chOff x="3749669" y="896401"/>
              <a:chExt cx="4648199" cy="4615867"/>
            </a:xfrm>
          </p:grpSpPr>
          <p:grpSp>
            <p:nvGrpSpPr>
              <p:cNvPr id="17" name="Group 16">
                <a:extLst>
                  <a:ext uri="{FF2B5EF4-FFF2-40B4-BE49-F238E27FC236}">
                    <a16:creationId xmlns:a16="http://schemas.microsoft.com/office/drawing/2014/main" id="{3FD2F413-C189-5342-B135-A1A2A89827E5}"/>
                  </a:ext>
                </a:extLst>
              </p:cNvPr>
              <p:cNvGrpSpPr/>
              <p:nvPr/>
            </p:nvGrpSpPr>
            <p:grpSpPr>
              <a:xfrm flipH="1">
                <a:off x="3749669" y="896401"/>
                <a:ext cx="4648199" cy="4615867"/>
                <a:chOff x="1118616" y="1269855"/>
                <a:chExt cx="5205985" cy="4615867"/>
              </a:xfrm>
            </p:grpSpPr>
            <p:pic>
              <p:nvPicPr>
                <p:cNvPr id="19" name="Picture 18">
                  <a:extLst>
                    <a:ext uri="{FF2B5EF4-FFF2-40B4-BE49-F238E27FC236}">
                      <a16:creationId xmlns:a16="http://schemas.microsoft.com/office/drawing/2014/main" id="{799143A4-053F-2C41-A8F1-1ABA7ADE0EAA}"/>
                    </a:ext>
                  </a:extLst>
                </p:cNvPr>
                <p:cNvPicPr>
                  <a:picLocks noChangeAspect="1"/>
                </p:cNvPicPr>
                <p:nvPr/>
              </p:nvPicPr>
              <p:blipFill rotWithShape="1">
                <a:blip r:embed="rId2"/>
                <a:srcRect b="6146"/>
                <a:stretch/>
              </p:blipFill>
              <p:spPr>
                <a:xfrm>
                  <a:off x="1118616" y="1269855"/>
                  <a:ext cx="4676890" cy="4615867"/>
                </a:xfrm>
                <a:prstGeom prst="rect">
                  <a:avLst/>
                </a:prstGeom>
              </p:spPr>
            </p:pic>
            <p:sp>
              <p:nvSpPr>
                <p:cNvPr id="20" name="Rectangle 19">
                  <a:extLst>
                    <a:ext uri="{FF2B5EF4-FFF2-40B4-BE49-F238E27FC236}">
                      <a16:creationId xmlns:a16="http://schemas.microsoft.com/office/drawing/2014/main" id="{FCC93558-ED42-C84B-9A56-D67740043563}"/>
                    </a:ext>
                  </a:extLst>
                </p:cNvPr>
                <p:cNvSpPr/>
                <p:nvPr/>
              </p:nvSpPr>
              <p:spPr>
                <a:xfrm>
                  <a:off x="4038600" y="2286000"/>
                  <a:ext cx="2286001" cy="2362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b="1" dirty="0">
                    <a:solidFill>
                      <a:schemeClr val="tx1"/>
                    </a:solidFill>
                  </a:endParaRPr>
                </a:p>
              </p:txBody>
            </p:sp>
            <p:sp>
              <p:nvSpPr>
                <p:cNvPr id="21" name="Rectangle 20">
                  <a:extLst>
                    <a:ext uri="{FF2B5EF4-FFF2-40B4-BE49-F238E27FC236}">
                      <a16:creationId xmlns:a16="http://schemas.microsoft.com/office/drawing/2014/main" id="{C0E27476-AB3E-2748-82E5-9FD3F4FAD7D2}"/>
                    </a:ext>
                  </a:extLst>
                </p:cNvPr>
                <p:cNvSpPr/>
                <p:nvPr/>
              </p:nvSpPr>
              <p:spPr>
                <a:xfrm>
                  <a:off x="3572256" y="2806538"/>
                  <a:ext cx="1152144" cy="191786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grpSp>
          <p:sp>
            <p:nvSpPr>
              <p:cNvPr id="18" name="Rectangle 17">
                <a:extLst>
                  <a:ext uri="{FF2B5EF4-FFF2-40B4-BE49-F238E27FC236}">
                    <a16:creationId xmlns:a16="http://schemas.microsoft.com/office/drawing/2014/main" id="{2703B2A2-63DD-8A43-AD23-DE708A45592D}"/>
                  </a:ext>
                </a:extLst>
              </p:cNvPr>
              <p:cNvSpPr/>
              <p:nvPr/>
            </p:nvSpPr>
            <p:spPr>
              <a:xfrm>
                <a:off x="5822938" y="4797976"/>
                <a:ext cx="577862" cy="71429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grpSp>
        <p:sp>
          <p:nvSpPr>
            <p:cNvPr id="13" name="TextBox 12">
              <a:extLst>
                <a:ext uri="{FF2B5EF4-FFF2-40B4-BE49-F238E27FC236}">
                  <a16:creationId xmlns:a16="http://schemas.microsoft.com/office/drawing/2014/main" id="{3F4ABC76-AC19-124F-937C-01B468319025}"/>
                </a:ext>
              </a:extLst>
            </p:cNvPr>
            <p:cNvSpPr txBox="1"/>
            <p:nvPr/>
          </p:nvSpPr>
          <p:spPr>
            <a:xfrm>
              <a:off x="3273367" y="5687786"/>
              <a:ext cx="2767583" cy="419704"/>
            </a:xfrm>
            <a:prstGeom prst="rect">
              <a:avLst/>
            </a:prstGeom>
            <a:noFill/>
          </p:spPr>
          <p:txBody>
            <a:bodyPr wrap="square" rtlCol="0">
              <a:spAutoFit/>
            </a:bodyPr>
            <a:lstStyle/>
            <a:p>
              <a:r>
                <a:rPr lang="en-US" sz="1050" dirty="0">
                  <a:solidFill>
                    <a:srgbClr val="FF0000"/>
                  </a:solidFill>
                  <a:latin typeface="+mn-lt"/>
                </a:rPr>
                <a:t>Grating</a:t>
              </a:r>
            </a:p>
          </p:txBody>
        </p:sp>
        <p:sp>
          <p:nvSpPr>
            <p:cNvPr id="14" name="TextBox 13">
              <a:extLst>
                <a:ext uri="{FF2B5EF4-FFF2-40B4-BE49-F238E27FC236}">
                  <a16:creationId xmlns:a16="http://schemas.microsoft.com/office/drawing/2014/main" id="{DA1B1AF7-1C24-C142-8089-07F42FC71253}"/>
                </a:ext>
              </a:extLst>
            </p:cNvPr>
            <p:cNvSpPr txBox="1"/>
            <p:nvPr/>
          </p:nvSpPr>
          <p:spPr>
            <a:xfrm>
              <a:off x="4942368" y="4436646"/>
              <a:ext cx="2767583" cy="419704"/>
            </a:xfrm>
            <a:prstGeom prst="rect">
              <a:avLst/>
            </a:prstGeom>
            <a:noFill/>
          </p:spPr>
          <p:txBody>
            <a:bodyPr wrap="square" rtlCol="0">
              <a:spAutoFit/>
            </a:bodyPr>
            <a:lstStyle/>
            <a:p>
              <a:r>
                <a:rPr lang="en-US" sz="1050" dirty="0">
                  <a:solidFill>
                    <a:srgbClr val="FF0000"/>
                  </a:solidFill>
                  <a:latin typeface="+mn-lt"/>
                </a:rPr>
                <a:t>Slit</a:t>
              </a:r>
            </a:p>
          </p:txBody>
        </p:sp>
        <p:sp>
          <p:nvSpPr>
            <p:cNvPr id="15" name="TextBox 14">
              <a:extLst>
                <a:ext uri="{FF2B5EF4-FFF2-40B4-BE49-F238E27FC236}">
                  <a16:creationId xmlns:a16="http://schemas.microsoft.com/office/drawing/2014/main" id="{877A3DD7-36FC-8344-9CBF-BF3CD2AF6C53}"/>
                </a:ext>
              </a:extLst>
            </p:cNvPr>
            <p:cNvSpPr txBox="1"/>
            <p:nvPr/>
          </p:nvSpPr>
          <p:spPr>
            <a:xfrm>
              <a:off x="4932898" y="5613941"/>
              <a:ext cx="1393260" cy="953871"/>
            </a:xfrm>
            <a:prstGeom prst="rect">
              <a:avLst/>
            </a:prstGeom>
            <a:noFill/>
          </p:spPr>
          <p:txBody>
            <a:bodyPr wrap="square" rtlCol="0">
              <a:spAutoFit/>
            </a:bodyPr>
            <a:lstStyle/>
            <a:p>
              <a:r>
                <a:rPr lang="en-US" sz="1050" dirty="0">
                  <a:solidFill>
                    <a:srgbClr val="FF0000"/>
                  </a:solidFill>
                  <a:latin typeface="+mn-lt"/>
                </a:rPr>
                <a:t>Focal Plane</a:t>
              </a:r>
            </a:p>
            <a:p>
              <a:r>
                <a:rPr lang="en-US" sz="1050" dirty="0">
                  <a:solidFill>
                    <a:srgbClr val="FF0000"/>
                  </a:solidFill>
                  <a:latin typeface="+mn-lt"/>
                </a:rPr>
                <a:t>Array</a:t>
              </a:r>
            </a:p>
          </p:txBody>
        </p:sp>
        <p:sp>
          <p:nvSpPr>
            <p:cNvPr id="16" name="TextBox 15">
              <a:extLst>
                <a:ext uri="{FF2B5EF4-FFF2-40B4-BE49-F238E27FC236}">
                  <a16:creationId xmlns:a16="http://schemas.microsoft.com/office/drawing/2014/main" id="{C135EBE5-1CF3-F047-A8A0-01B83FE2616B}"/>
                </a:ext>
              </a:extLst>
            </p:cNvPr>
            <p:cNvSpPr txBox="1"/>
            <p:nvPr/>
          </p:nvSpPr>
          <p:spPr>
            <a:xfrm>
              <a:off x="4659635" y="2611506"/>
              <a:ext cx="2767584" cy="419705"/>
            </a:xfrm>
            <a:prstGeom prst="rect">
              <a:avLst/>
            </a:prstGeom>
            <a:noFill/>
          </p:spPr>
          <p:txBody>
            <a:bodyPr wrap="square" rtlCol="0">
              <a:spAutoFit/>
            </a:bodyPr>
            <a:lstStyle/>
            <a:p>
              <a:r>
                <a:rPr lang="en-US" sz="1050" dirty="0">
                  <a:solidFill>
                    <a:srgbClr val="FF0000"/>
                  </a:solidFill>
                  <a:latin typeface="+mn-lt"/>
                </a:rPr>
                <a:t>Telescope</a:t>
              </a:r>
            </a:p>
          </p:txBody>
        </p:sp>
      </p:grpSp>
      <p:sp>
        <p:nvSpPr>
          <p:cNvPr id="5" name="TextBox 4">
            <a:extLst>
              <a:ext uri="{FF2B5EF4-FFF2-40B4-BE49-F238E27FC236}">
                <a16:creationId xmlns:a16="http://schemas.microsoft.com/office/drawing/2014/main" id="{BC173180-2378-D545-A06A-536ADCB9A4E7}"/>
              </a:ext>
            </a:extLst>
          </p:cNvPr>
          <p:cNvSpPr txBox="1"/>
          <p:nvPr/>
        </p:nvSpPr>
        <p:spPr>
          <a:xfrm>
            <a:off x="510849" y="1748547"/>
            <a:ext cx="3726865" cy="4247317"/>
          </a:xfrm>
          <a:prstGeom prst="rect">
            <a:avLst/>
          </a:prstGeom>
          <a:noFill/>
        </p:spPr>
        <p:txBody>
          <a:bodyPr wrap="square" rtlCol="0">
            <a:spAutoFit/>
          </a:bodyPr>
          <a:lstStyle/>
          <a:p>
            <a:r>
              <a:rPr lang="en-US" b="1" dirty="0"/>
              <a:t>Photon shot noise: </a:t>
            </a:r>
            <a:r>
              <a:rPr lang="en-US" dirty="0"/>
              <a:t>magnitude is square root of signal due to Poisson counting statistics</a:t>
            </a:r>
          </a:p>
          <a:p>
            <a:endParaRPr lang="en-US" dirty="0"/>
          </a:p>
          <a:p>
            <a:r>
              <a:rPr lang="en-US" b="1" dirty="0"/>
              <a:t>Electronic read noise:</a:t>
            </a:r>
            <a:r>
              <a:rPr lang="en-US" dirty="0"/>
              <a:t> magnitude is usually independent of signal </a:t>
            </a:r>
          </a:p>
          <a:p>
            <a:endParaRPr lang="en-US" dirty="0"/>
          </a:p>
          <a:p>
            <a:r>
              <a:rPr lang="en-US" b="1" dirty="0"/>
              <a:t>Nonlinearities: </a:t>
            </a:r>
            <a:r>
              <a:rPr lang="en-US" dirty="0"/>
              <a:t>departure of radiometric response from idealized proportional description</a:t>
            </a:r>
          </a:p>
          <a:p>
            <a:endParaRPr lang="en-US" dirty="0"/>
          </a:p>
          <a:p>
            <a:r>
              <a:rPr lang="en-US" b="1" dirty="0"/>
              <a:t>Other Systematics: </a:t>
            </a:r>
            <a:r>
              <a:rPr lang="en-US" dirty="0"/>
              <a:t>Optical ghosting, electronic panel effects, calibration error, etc.  </a:t>
            </a:r>
          </a:p>
          <a:p>
            <a:r>
              <a:rPr lang="en-US" dirty="0"/>
              <a:t>Highly instrument-specific.</a:t>
            </a:r>
            <a:endParaRPr lang="en-US" b="1" dirty="0"/>
          </a:p>
        </p:txBody>
      </p:sp>
      <p:sp>
        <p:nvSpPr>
          <p:cNvPr id="22" name="Right Brace 21">
            <a:extLst>
              <a:ext uri="{FF2B5EF4-FFF2-40B4-BE49-F238E27FC236}">
                <a16:creationId xmlns:a16="http://schemas.microsoft.com/office/drawing/2014/main" id="{D4E1FACB-398C-C745-9547-9C6C712E0A94}"/>
              </a:ext>
            </a:extLst>
          </p:cNvPr>
          <p:cNvSpPr/>
          <p:nvPr/>
        </p:nvSpPr>
        <p:spPr>
          <a:xfrm>
            <a:off x="4214778" y="1741505"/>
            <a:ext cx="330401" cy="17267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D189DF1-6CF3-7D48-B01A-8D9D785C707D}"/>
              </a:ext>
            </a:extLst>
          </p:cNvPr>
          <p:cNvSpPr txBox="1"/>
          <p:nvPr/>
        </p:nvSpPr>
        <p:spPr>
          <a:xfrm>
            <a:off x="4570413" y="2257562"/>
            <a:ext cx="1274802" cy="646331"/>
          </a:xfrm>
          <a:prstGeom prst="rect">
            <a:avLst/>
          </a:prstGeom>
          <a:noFill/>
        </p:spPr>
        <p:txBody>
          <a:bodyPr wrap="square" rtlCol="0">
            <a:spAutoFit/>
          </a:bodyPr>
          <a:lstStyle/>
          <a:p>
            <a:r>
              <a:rPr lang="en-US" b="1" dirty="0"/>
              <a:t>Our emphasis</a:t>
            </a:r>
          </a:p>
        </p:txBody>
      </p:sp>
    </p:spTree>
    <p:extLst>
      <p:ext uri="{BB962C8B-B14F-4D97-AF65-F5344CB8AC3E}">
        <p14:creationId xmlns:p14="http://schemas.microsoft.com/office/powerpoint/2010/main" val="62487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C11126-326D-5C46-A364-EA740EBC6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13" y="2022947"/>
            <a:ext cx="8619258" cy="3621286"/>
          </a:xfrm>
          <a:prstGeom prst="rect">
            <a:avLst/>
          </a:prstGeom>
        </p:spPr>
      </p:pic>
      <p:sp>
        <p:nvSpPr>
          <p:cNvPr id="24" name="Content Placeholder 2">
            <a:extLst>
              <a:ext uri="{FF2B5EF4-FFF2-40B4-BE49-F238E27FC236}">
                <a16:creationId xmlns:a16="http://schemas.microsoft.com/office/drawing/2014/main" id="{E0C8E00A-1597-3949-A18E-CB35C3AA651C}"/>
              </a:ext>
            </a:extLst>
          </p:cNvPr>
          <p:cNvSpPr>
            <a:spLocks noGrp="1"/>
          </p:cNvSpPr>
          <p:nvPr>
            <p:ph type="body" sz="quarter" idx="14"/>
          </p:nvPr>
        </p:nvSpPr>
        <p:spPr/>
        <p:txBody>
          <a:bodyPr/>
          <a:lstStyle/>
          <a:p>
            <a:pPr indent="0">
              <a:spcBef>
                <a:spcPts val="0"/>
              </a:spcBef>
              <a:buNone/>
            </a:pPr>
            <a:r>
              <a:rPr lang="en-US" dirty="0"/>
              <a:t>I</a:t>
            </a:r>
            <a:r>
              <a:rPr lang="en-US" dirty="0">
                <a:latin typeface="+mn-lt"/>
              </a:rPr>
              <a:t>n-flight estimates for the PRISM instrument </a:t>
            </a:r>
          </a:p>
          <a:p>
            <a:pPr indent="0">
              <a:spcBef>
                <a:spcPts val="0"/>
              </a:spcBef>
              <a:buNone/>
            </a:pPr>
            <a:r>
              <a:rPr lang="en-US" dirty="0">
                <a:latin typeface="+mn-lt"/>
              </a:rPr>
              <a:t>Permits updated synthetic flat field and per-element instrument noise estimation</a:t>
            </a:r>
          </a:p>
        </p:txBody>
      </p:sp>
      <p:sp>
        <p:nvSpPr>
          <p:cNvPr id="11" name="Title 10">
            <a:extLst>
              <a:ext uri="{FF2B5EF4-FFF2-40B4-BE49-F238E27FC236}">
                <a16:creationId xmlns:a16="http://schemas.microsoft.com/office/drawing/2014/main" id="{F93412B6-E7DD-6F49-B03A-B0BBA2C627D5}"/>
              </a:ext>
            </a:extLst>
          </p:cNvPr>
          <p:cNvSpPr>
            <a:spLocks noGrp="1"/>
          </p:cNvSpPr>
          <p:nvPr>
            <p:ph type="ctrTitle"/>
          </p:nvPr>
        </p:nvSpPr>
        <p:spPr/>
        <p:txBody>
          <a:bodyPr/>
          <a:lstStyle/>
          <a:p>
            <a:r>
              <a:rPr lang="en-US" dirty="0">
                <a:solidFill>
                  <a:schemeClr val="accent5">
                    <a:lumMod val="50000"/>
                  </a:schemeClr>
                </a:solidFill>
              </a:rPr>
              <a:t>Example of systematic electronic effects</a:t>
            </a:r>
            <a:endParaRPr lang="en-US" dirty="0"/>
          </a:p>
        </p:txBody>
      </p:sp>
      <p:sp>
        <p:nvSpPr>
          <p:cNvPr id="12" name="Rectangle 11">
            <a:extLst>
              <a:ext uri="{FF2B5EF4-FFF2-40B4-BE49-F238E27FC236}">
                <a16:creationId xmlns:a16="http://schemas.microsoft.com/office/drawing/2014/main" id="{62C87045-AB2B-6B4E-A35A-0C59AFF189D7}"/>
              </a:ext>
            </a:extLst>
          </p:cNvPr>
          <p:cNvSpPr/>
          <p:nvPr/>
        </p:nvSpPr>
        <p:spPr>
          <a:xfrm>
            <a:off x="2380219" y="5999304"/>
            <a:ext cx="5819313" cy="276999"/>
          </a:xfrm>
          <a:prstGeom prst="rect">
            <a:avLst/>
          </a:prstGeom>
        </p:spPr>
        <p:txBody>
          <a:bodyPr wrap="square">
            <a:spAutoFit/>
          </a:bodyPr>
          <a:lstStyle/>
          <a:p>
            <a:r>
              <a:rPr lang="en-US" sz="1200" dirty="0"/>
              <a:t>[Thompson et al., </a:t>
            </a:r>
            <a:r>
              <a:rPr lang="en-US" sz="1200" i="1" dirty="0"/>
              <a:t>Remote Sensing of Environment </a:t>
            </a:r>
            <a:r>
              <a:rPr lang="en-US" sz="1200" dirty="0"/>
              <a:t>231, 2019]</a:t>
            </a:r>
          </a:p>
        </p:txBody>
      </p:sp>
      <p:sp>
        <p:nvSpPr>
          <p:cNvPr id="2" name="Date Placeholder 1">
            <a:extLst>
              <a:ext uri="{FF2B5EF4-FFF2-40B4-BE49-F238E27FC236}">
                <a16:creationId xmlns:a16="http://schemas.microsoft.com/office/drawing/2014/main" id="{31E7ED5E-E778-644A-8A2E-C87AAAF91F39}"/>
              </a:ext>
            </a:extLst>
          </p:cNvPr>
          <p:cNvSpPr>
            <a:spLocks noGrp="1"/>
          </p:cNvSpPr>
          <p:nvPr>
            <p:ph type="dt" sz="half" idx="2"/>
          </p:nvPr>
        </p:nvSpPr>
        <p:spPr/>
        <p:txBody>
          <a:bodyPr/>
          <a:lstStyle/>
          <a:p>
            <a:fld id="{12805134-0741-364A-94D5-0A535465F650}" type="datetime1">
              <a:rPr lang="en-US" smtClean="0"/>
              <a:t>7/20/19</a:t>
            </a:fld>
            <a:endParaRPr lang="en-US" dirty="0"/>
          </a:p>
        </p:txBody>
      </p:sp>
      <p:sp>
        <p:nvSpPr>
          <p:cNvPr id="3" name="Footer Placeholder 2">
            <a:extLst>
              <a:ext uri="{FF2B5EF4-FFF2-40B4-BE49-F238E27FC236}">
                <a16:creationId xmlns:a16="http://schemas.microsoft.com/office/drawing/2014/main" id="{251DE6A3-1E95-4146-8FE8-EB2F007CDBEF}"/>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CFD17B05-2C3B-1C45-A721-644055247DC9}"/>
              </a:ext>
            </a:extLst>
          </p:cNvPr>
          <p:cNvSpPr>
            <a:spLocks noGrp="1"/>
          </p:cNvSpPr>
          <p:nvPr>
            <p:ph type="sldNum" sz="quarter" idx="4"/>
          </p:nvPr>
        </p:nvSpPr>
        <p:spPr/>
        <p:txBody>
          <a:bodyPr/>
          <a:lstStyle/>
          <a:p>
            <a:fld id="{1BB0B505-5A34-8746-A5A9-793D5E51FFCB}" type="slidenum">
              <a:rPr lang="en-US" smtClean="0"/>
              <a:pPr/>
              <a:t>4</a:t>
            </a:fld>
            <a:endParaRPr lang="en-US" dirty="0"/>
          </a:p>
        </p:txBody>
      </p:sp>
    </p:spTree>
    <p:extLst>
      <p:ext uri="{BB962C8B-B14F-4D97-AF65-F5344CB8AC3E}">
        <p14:creationId xmlns:p14="http://schemas.microsoft.com/office/powerpoint/2010/main" val="139012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B39AC3-FBA7-8145-A09F-753CE91EA802}"/>
              </a:ext>
            </a:extLst>
          </p:cNvPr>
          <p:cNvSpPr>
            <a:spLocks noGrp="1"/>
          </p:cNvSpPr>
          <p:nvPr>
            <p:ph type="dt" sz="half" idx="2"/>
          </p:nvPr>
        </p:nvSpPr>
        <p:spPr/>
        <p:txBody>
          <a:bodyPr/>
          <a:lstStyle/>
          <a:p>
            <a:fld id="{8E57C58A-F76C-7A43-B9A8-A1998DA10596}" type="datetime1">
              <a:rPr lang="en-US" smtClean="0"/>
              <a:t>7/20/19</a:t>
            </a:fld>
            <a:endParaRPr lang="en-US" dirty="0"/>
          </a:p>
        </p:txBody>
      </p:sp>
      <p:sp>
        <p:nvSpPr>
          <p:cNvPr id="3" name="Footer Placeholder 2">
            <a:extLst>
              <a:ext uri="{FF2B5EF4-FFF2-40B4-BE49-F238E27FC236}">
                <a16:creationId xmlns:a16="http://schemas.microsoft.com/office/drawing/2014/main" id="{73EEF74F-C0C8-974F-BF93-C48D3D07B2F9}"/>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DC41D1FC-4512-DF4B-BAA5-C7F859264867}"/>
              </a:ext>
            </a:extLst>
          </p:cNvPr>
          <p:cNvSpPr>
            <a:spLocks noGrp="1"/>
          </p:cNvSpPr>
          <p:nvPr>
            <p:ph type="sldNum" sz="quarter" idx="4"/>
          </p:nvPr>
        </p:nvSpPr>
        <p:spPr/>
        <p:txBody>
          <a:bodyPr/>
          <a:lstStyle/>
          <a:p>
            <a:fld id="{1BB0B505-5A34-8746-A5A9-793D5E51FFCB}" type="slidenum">
              <a:rPr lang="en-US" smtClean="0"/>
              <a:pPr/>
              <a:t>5</a:t>
            </a:fld>
            <a:endParaRPr lang="en-US" dirty="0"/>
          </a:p>
        </p:txBody>
      </p:sp>
      <p:sp>
        <p:nvSpPr>
          <p:cNvPr id="6" name="Title 5">
            <a:extLst>
              <a:ext uri="{FF2B5EF4-FFF2-40B4-BE49-F238E27FC236}">
                <a16:creationId xmlns:a16="http://schemas.microsoft.com/office/drawing/2014/main" id="{E1C7EBBF-ED4F-FC47-AEED-DA2F2A65C4E1}"/>
              </a:ext>
            </a:extLst>
          </p:cNvPr>
          <p:cNvSpPr>
            <a:spLocks noGrp="1"/>
          </p:cNvSpPr>
          <p:nvPr>
            <p:ph type="ctrTitle"/>
          </p:nvPr>
        </p:nvSpPr>
        <p:spPr/>
        <p:txBody>
          <a:bodyPr/>
          <a:lstStyle/>
          <a:p>
            <a:r>
              <a:rPr lang="en-US" dirty="0"/>
              <a:t>Noise has a covariance structure!</a:t>
            </a:r>
          </a:p>
        </p:txBody>
      </p:sp>
      <p:pic>
        <p:nvPicPr>
          <p:cNvPr id="7" name="Picture 6">
            <a:extLst>
              <a:ext uri="{FF2B5EF4-FFF2-40B4-BE49-F238E27FC236}">
                <a16:creationId xmlns:a16="http://schemas.microsoft.com/office/drawing/2014/main" id="{EB0C6CD7-E02B-D141-BB76-DCADB81AF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149" y="1114604"/>
            <a:ext cx="5461001" cy="4719865"/>
          </a:xfrm>
          <a:prstGeom prst="rect">
            <a:avLst/>
          </a:prstGeom>
        </p:spPr>
      </p:pic>
      <p:sp>
        <p:nvSpPr>
          <p:cNvPr id="8" name="TextBox 7">
            <a:extLst>
              <a:ext uri="{FF2B5EF4-FFF2-40B4-BE49-F238E27FC236}">
                <a16:creationId xmlns:a16="http://schemas.microsoft.com/office/drawing/2014/main" id="{69C5CE0A-4B23-7B4A-9171-CAE85F46B406}"/>
              </a:ext>
            </a:extLst>
          </p:cNvPr>
          <p:cNvSpPr txBox="1"/>
          <p:nvPr/>
        </p:nvSpPr>
        <p:spPr>
          <a:xfrm>
            <a:off x="669073" y="5898995"/>
            <a:ext cx="3745577" cy="369332"/>
          </a:xfrm>
          <a:prstGeom prst="rect">
            <a:avLst/>
          </a:prstGeom>
          <a:noFill/>
        </p:spPr>
        <p:txBody>
          <a:bodyPr wrap="none" rtlCol="0">
            <a:spAutoFit/>
          </a:bodyPr>
          <a:lstStyle/>
          <a:p>
            <a:r>
              <a:rPr lang="en-US" dirty="0"/>
              <a:t>[From Thompson et al., RSE 2019]</a:t>
            </a:r>
          </a:p>
        </p:txBody>
      </p:sp>
    </p:spTree>
    <p:extLst>
      <p:ext uri="{BB962C8B-B14F-4D97-AF65-F5344CB8AC3E}">
        <p14:creationId xmlns:p14="http://schemas.microsoft.com/office/powerpoint/2010/main" val="252102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7/20/19</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6</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First-principles noise estimation</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454026" y="1496914"/>
            <a:ext cx="8164567"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endParaRPr lang="en-US" sz="1800" dirty="0"/>
          </a:p>
        </p:txBody>
      </p:sp>
      <p:grpSp>
        <p:nvGrpSpPr>
          <p:cNvPr id="18" name="Group 17">
            <a:extLst>
              <a:ext uri="{FF2B5EF4-FFF2-40B4-BE49-F238E27FC236}">
                <a16:creationId xmlns:a16="http://schemas.microsoft.com/office/drawing/2014/main" id="{7E558FCE-B64A-2441-9568-30B32DB33BDA}"/>
              </a:ext>
            </a:extLst>
          </p:cNvPr>
          <p:cNvGrpSpPr/>
          <p:nvPr/>
        </p:nvGrpSpPr>
        <p:grpSpPr>
          <a:xfrm>
            <a:off x="4206738" y="1726676"/>
            <a:ext cx="4480062" cy="4677299"/>
            <a:chOff x="2780870" y="600302"/>
            <a:chExt cx="5715864" cy="5967510"/>
          </a:xfrm>
        </p:grpSpPr>
        <p:grpSp>
          <p:nvGrpSpPr>
            <p:cNvPr id="19" name="Group 18">
              <a:extLst>
                <a:ext uri="{FF2B5EF4-FFF2-40B4-BE49-F238E27FC236}">
                  <a16:creationId xmlns:a16="http://schemas.microsoft.com/office/drawing/2014/main" id="{06975D7E-52AA-B541-9879-BB5C8A05EB41}"/>
                </a:ext>
              </a:extLst>
            </p:cNvPr>
            <p:cNvGrpSpPr/>
            <p:nvPr/>
          </p:nvGrpSpPr>
          <p:grpSpPr>
            <a:xfrm>
              <a:off x="2780870" y="600302"/>
              <a:ext cx="5715864" cy="5676105"/>
              <a:chOff x="3749669" y="896401"/>
              <a:chExt cx="4648199" cy="4615867"/>
            </a:xfrm>
          </p:grpSpPr>
          <p:grpSp>
            <p:nvGrpSpPr>
              <p:cNvPr id="24" name="Group 23">
                <a:extLst>
                  <a:ext uri="{FF2B5EF4-FFF2-40B4-BE49-F238E27FC236}">
                    <a16:creationId xmlns:a16="http://schemas.microsoft.com/office/drawing/2014/main" id="{D94B6251-4942-5F4D-9886-F25BDC7D9CF4}"/>
                  </a:ext>
                </a:extLst>
              </p:cNvPr>
              <p:cNvGrpSpPr/>
              <p:nvPr/>
            </p:nvGrpSpPr>
            <p:grpSpPr>
              <a:xfrm flipH="1">
                <a:off x="3749669" y="896401"/>
                <a:ext cx="4648199" cy="4615867"/>
                <a:chOff x="1118616" y="1269855"/>
                <a:chExt cx="5205985" cy="4615867"/>
              </a:xfrm>
            </p:grpSpPr>
            <p:pic>
              <p:nvPicPr>
                <p:cNvPr id="26" name="Picture 25">
                  <a:extLst>
                    <a:ext uri="{FF2B5EF4-FFF2-40B4-BE49-F238E27FC236}">
                      <a16:creationId xmlns:a16="http://schemas.microsoft.com/office/drawing/2014/main" id="{D93F3C30-877B-1D42-AF82-B05065A827D1}"/>
                    </a:ext>
                  </a:extLst>
                </p:cNvPr>
                <p:cNvPicPr>
                  <a:picLocks noChangeAspect="1"/>
                </p:cNvPicPr>
                <p:nvPr/>
              </p:nvPicPr>
              <p:blipFill rotWithShape="1">
                <a:blip r:embed="rId2"/>
                <a:srcRect b="6146"/>
                <a:stretch/>
              </p:blipFill>
              <p:spPr>
                <a:xfrm>
                  <a:off x="1118616" y="1269855"/>
                  <a:ext cx="4676890" cy="4615867"/>
                </a:xfrm>
                <a:prstGeom prst="rect">
                  <a:avLst/>
                </a:prstGeom>
              </p:spPr>
            </p:pic>
            <p:sp>
              <p:nvSpPr>
                <p:cNvPr id="27" name="Rectangle 26">
                  <a:extLst>
                    <a:ext uri="{FF2B5EF4-FFF2-40B4-BE49-F238E27FC236}">
                      <a16:creationId xmlns:a16="http://schemas.microsoft.com/office/drawing/2014/main" id="{CE57D633-7B49-414C-BF30-A29CD0F84C3D}"/>
                    </a:ext>
                  </a:extLst>
                </p:cNvPr>
                <p:cNvSpPr/>
                <p:nvPr/>
              </p:nvSpPr>
              <p:spPr>
                <a:xfrm>
                  <a:off x="4038600" y="2286000"/>
                  <a:ext cx="2286001" cy="2362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b="1" dirty="0">
                    <a:solidFill>
                      <a:schemeClr val="tx1"/>
                    </a:solidFill>
                  </a:endParaRPr>
                </a:p>
              </p:txBody>
            </p:sp>
            <p:sp>
              <p:nvSpPr>
                <p:cNvPr id="28" name="Rectangle 27">
                  <a:extLst>
                    <a:ext uri="{FF2B5EF4-FFF2-40B4-BE49-F238E27FC236}">
                      <a16:creationId xmlns:a16="http://schemas.microsoft.com/office/drawing/2014/main" id="{FE56A569-97CE-0A47-86F1-A8FDB8EF1175}"/>
                    </a:ext>
                  </a:extLst>
                </p:cNvPr>
                <p:cNvSpPr/>
                <p:nvPr/>
              </p:nvSpPr>
              <p:spPr>
                <a:xfrm>
                  <a:off x="3572256" y="2806538"/>
                  <a:ext cx="1152144" cy="191786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grpSp>
          <p:sp>
            <p:nvSpPr>
              <p:cNvPr id="25" name="Rectangle 24">
                <a:extLst>
                  <a:ext uri="{FF2B5EF4-FFF2-40B4-BE49-F238E27FC236}">
                    <a16:creationId xmlns:a16="http://schemas.microsoft.com/office/drawing/2014/main" id="{F42D0421-932C-3549-9F74-40A7EFAA572C}"/>
                  </a:ext>
                </a:extLst>
              </p:cNvPr>
              <p:cNvSpPr/>
              <p:nvPr/>
            </p:nvSpPr>
            <p:spPr>
              <a:xfrm>
                <a:off x="5822938" y="4797976"/>
                <a:ext cx="577862" cy="71429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grpSp>
        <p:sp>
          <p:nvSpPr>
            <p:cNvPr id="20" name="TextBox 19">
              <a:extLst>
                <a:ext uri="{FF2B5EF4-FFF2-40B4-BE49-F238E27FC236}">
                  <a16:creationId xmlns:a16="http://schemas.microsoft.com/office/drawing/2014/main" id="{48F15365-71E0-0842-93A6-1D8CD1D28407}"/>
                </a:ext>
              </a:extLst>
            </p:cNvPr>
            <p:cNvSpPr txBox="1"/>
            <p:nvPr/>
          </p:nvSpPr>
          <p:spPr>
            <a:xfrm>
              <a:off x="3273367" y="5687786"/>
              <a:ext cx="2767583" cy="419704"/>
            </a:xfrm>
            <a:prstGeom prst="rect">
              <a:avLst/>
            </a:prstGeom>
            <a:noFill/>
          </p:spPr>
          <p:txBody>
            <a:bodyPr wrap="square" rtlCol="0">
              <a:spAutoFit/>
            </a:bodyPr>
            <a:lstStyle/>
            <a:p>
              <a:r>
                <a:rPr lang="en-US" sz="1050" dirty="0">
                  <a:solidFill>
                    <a:srgbClr val="FF0000"/>
                  </a:solidFill>
                  <a:latin typeface="+mn-lt"/>
                </a:rPr>
                <a:t>Grating</a:t>
              </a:r>
            </a:p>
          </p:txBody>
        </p:sp>
        <p:sp>
          <p:nvSpPr>
            <p:cNvPr id="21" name="TextBox 20">
              <a:extLst>
                <a:ext uri="{FF2B5EF4-FFF2-40B4-BE49-F238E27FC236}">
                  <a16:creationId xmlns:a16="http://schemas.microsoft.com/office/drawing/2014/main" id="{925D52BE-206A-9B40-9DD6-BCC5EE826678}"/>
                </a:ext>
              </a:extLst>
            </p:cNvPr>
            <p:cNvSpPr txBox="1"/>
            <p:nvPr/>
          </p:nvSpPr>
          <p:spPr>
            <a:xfrm>
              <a:off x="4942368" y="4436646"/>
              <a:ext cx="2767583" cy="419704"/>
            </a:xfrm>
            <a:prstGeom prst="rect">
              <a:avLst/>
            </a:prstGeom>
            <a:noFill/>
          </p:spPr>
          <p:txBody>
            <a:bodyPr wrap="square" rtlCol="0">
              <a:spAutoFit/>
            </a:bodyPr>
            <a:lstStyle/>
            <a:p>
              <a:r>
                <a:rPr lang="en-US" sz="1050" dirty="0">
                  <a:solidFill>
                    <a:srgbClr val="FF0000"/>
                  </a:solidFill>
                  <a:latin typeface="+mn-lt"/>
                </a:rPr>
                <a:t>Slit</a:t>
              </a:r>
            </a:p>
          </p:txBody>
        </p:sp>
        <p:sp>
          <p:nvSpPr>
            <p:cNvPr id="22" name="TextBox 21">
              <a:extLst>
                <a:ext uri="{FF2B5EF4-FFF2-40B4-BE49-F238E27FC236}">
                  <a16:creationId xmlns:a16="http://schemas.microsoft.com/office/drawing/2014/main" id="{FD0ED5C6-DE71-5241-B59C-7DD166D81D81}"/>
                </a:ext>
              </a:extLst>
            </p:cNvPr>
            <p:cNvSpPr txBox="1"/>
            <p:nvPr/>
          </p:nvSpPr>
          <p:spPr>
            <a:xfrm>
              <a:off x="4932898" y="5613941"/>
              <a:ext cx="1393260" cy="953871"/>
            </a:xfrm>
            <a:prstGeom prst="rect">
              <a:avLst/>
            </a:prstGeom>
            <a:noFill/>
          </p:spPr>
          <p:txBody>
            <a:bodyPr wrap="square" rtlCol="0">
              <a:spAutoFit/>
            </a:bodyPr>
            <a:lstStyle/>
            <a:p>
              <a:r>
                <a:rPr lang="en-US" sz="1050" dirty="0">
                  <a:solidFill>
                    <a:srgbClr val="FF0000"/>
                  </a:solidFill>
                  <a:latin typeface="+mn-lt"/>
                </a:rPr>
                <a:t>Focal Plane</a:t>
              </a:r>
            </a:p>
            <a:p>
              <a:r>
                <a:rPr lang="en-US" sz="1050" dirty="0">
                  <a:solidFill>
                    <a:srgbClr val="FF0000"/>
                  </a:solidFill>
                  <a:latin typeface="+mn-lt"/>
                </a:rPr>
                <a:t>Array</a:t>
              </a:r>
            </a:p>
          </p:txBody>
        </p:sp>
        <p:sp>
          <p:nvSpPr>
            <p:cNvPr id="23" name="TextBox 22">
              <a:extLst>
                <a:ext uri="{FF2B5EF4-FFF2-40B4-BE49-F238E27FC236}">
                  <a16:creationId xmlns:a16="http://schemas.microsoft.com/office/drawing/2014/main" id="{5D81DA9A-0976-AA41-9BC4-EB83D558A4E3}"/>
                </a:ext>
              </a:extLst>
            </p:cNvPr>
            <p:cNvSpPr txBox="1"/>
            <p:nvPr/>
          </p:nvSpPr>
          <p:spPr>
            <a:xfrm>
              <a:off x="4301860" y="3092389"/>
              <a:ext cx="2767583" cy="419704"/>
            </a:xfrm>
            <a:prstGeom prst="rect">
              <a:avLst/>
            </a:prstGeom>
            <a:noFill/>
          </p:spPr>
          <p:txBody>
            <a:bodyPr wrap="square" rtlCol="0">
              <a:spAutoFit/>
            </a:bodyPr>
            <a:lstStyle/>
            <a:p>
              <a:r>
                <a:rPr lang="en-US" sz="1050" dirty="0">
                  <a:solidFill>
                    <a:srgbClr val="FF0000"/>
                  </a:solidFill>
                  <a:latin typeface="+mn-lt"/>
                </a:rPr>
                <a:t>Telescope</a:t>
              </a:r>
            </a:p>
          </p:txBody>
        </p:sp>
      </p:grpSp>
      <p:sp>
        <p:nvSpPr>
          <p:cNvPr id="29" name="Content Placeholder 2">
            <a:extLst>
              <a:ext uri="{FF2B5EF4-FFF2-40B4-BE49-F238E27FC236}">
                <a16:creationId xmlns:a16="http://schemas.microsoft.com/office/drawing/2014/main" id="{064745E6-C818-9342-9D77-3ADD46D73187}"/>
              </a:ext>
            </a:extLst>
          </p:cNvPr>
          <p:cNvSpPr txBox="1">
            <a:spLocks/>
          </p:cNvSpPr>
          <p:nvPr/>
        </p:nvSpPr>
        <p:spPr>
          <a:xfrm>
            <a:off x="128528" y="1282358"/>
            <a:ext cx="4869036" cy="262521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spcBef>
                <a:spcPts val="0"/>
              </a:spcBef>
              <a:buFont typeface="Arial"/>
              <a:buNone/>
            </a:pPr>
            <a:r>
              <a:rPr lang="en-US" sz="2000" dirty="0"/>
              <a:t>Radiometric uncertainty by forward propagation of photon counting and electronic noise statistics</a:t>
            </a:r>
          </a:p>
          <a:p>
            <a:pPr indent="0">
              <a:spcBef>
                <a:spcPts val="0"/>
              </a:spcBef>
              <a:buFont typeface="Arial"/>
              <a:buNone/>
            </a:pPr>
            <a:endParaRPr lang="en-US" sz="2000" dirty="0"/>
          </a:p>
          <a:p>
            <a:pPr indent="0">
              <a:spcBef>
                <a:spcPts val="0"/>
              </a:spcBef>
              <a:buFont typeface="Arial"/>
              <a:buNone/>
            </a:pPr>
            <a:r>
              <a:rPr lang="en-US" sz="2000" dirty="0"/>
              <a:t>Fit models by analysis and/or laboratory characterization</a:t>
            </a:r>
          </a:p>
          <a:p>
            <a:pPr indent="0">
              <a:spcBef>
                <a:spcPts val="0"/>
              </a:spcBef>
              <a:buFont typeface="Arial"/>
              <a:buNone/>
            </a:pPr>
            <a:endParaRPr lang="en-US" sz="2000" dirty="0"/>
          </a:p>
          <a:p>
            <a:pPr indent="0">
              <a:spcBef>
                <a:spcPts val="0"/>
              </a:spcBef>
              <a:buFont typeface="Arial"/>
              <a:buNone/>
            </a:pPr>
            <a:r>
              <a:rPr lang="en-US" sz="2000" dirty="0"/>
              <a:t>SNR is signal-dependent in shot noise-limited systems</a:t>
            </a:r>
          </a:p>
          <a:p>
            <a:pPr indent="0">
              <a:spcBef>
                <a:spcPts val="0"/>
              </a:spcBef>
              <a:buFont typeface="Arial"/>
              <a:buNone/>
            </a:pPr>
            <a:endParaRPr lang="en-US" sz="2000" dirty="0"/>
          </a:p>
          <a:p>
            <a:pPr indent="0">
              <a:spcBef>
                <a:spcPts val="0"/>
              </a:spcBef>
              <a:buFont typeface="Arial"/>
              <a:buNone/>
            </a:pPr>
            <a:r>
              <a:rPr lang="en-US" sz="2000" b="1" dirty="0"/>
              <a:t>Pro: </a:t>
            </a:r>
            <a:r>
              <a:rPr lang="en-US" sz="2000" dirty="0"/>
              <a:t>SI-traceability; component-wise models; high accuracy</a:t>
            </a:r>
          </a:p>
          <a:p>
            <a:pPr indent="0">
              <a:spcBef>
                <a:spcPts val="0"/>
              </a:spcBef>
              <a:buFont typeface="Arial"/>
              <a:buNone/>
            </a:pPr>
            <a:endParaRPr lang="en-US" sz="2000" dirty="0"/>
          </a:p>
          <a:p>
            <a:pPr indent="0">
              <a:spcBef>
                <a:spcPts val="0"/>
              </a:spcBef>
              <a:buFont typeface="Arial"/>
              <a:buNone/>
            </a:pPr>
            <a:r>
              <a:rPr lang="en-US" sz="2000" b="1" dirty="0"/>
              <a:t>Con: </a:t>
            </a:r>
            <a:r>
              <a:rPr lang="en-US" sz="2000" dirty="0"/>
              <a:t>In-flight validation &amp; updates difficult, pathological illumination, tricky to get covariance structure</a:t>
            </a:r>
          </a:p>
        </p:txBody>
      </p:sp>
    </p:spTree>
    <p:extLst>
      <p:ext uri="{BB962C8B-B14F-4D97-AF65-F5344CB8AC3E}">
        <p14:creationId xmlns:p14="http://schemas.microsoft.com/office/powerpoint/2010/main" val="145446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7/20/19</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7</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Scene-based noise estimation</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149232" y="1017884"/>
            <a:ext cx="8622919"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r>
              <a:rPr lang="en-US" sz="2000" dirty="0"/>
              <a:t>Estimate radiometric uncertainty directly via empirical statistics</a:t>
            </a:r>
          </a:p>
          <a:p>
            <a:pPr indent="0">
              <a:buFont typeface="Arial"/>
              <a:buNone/>
            </a:pPr>
            <a:r>
              <a:rPr lang="en-US" sz="2000" dirty="0"/>
              <a:t>Can exploit scene homogeneity assumptions or reflectance </a:t>
            </a:r>
            <a:r>
              <a:rPr lang="en-US" sz="2000" dirty="0" err="1"/>
              <a:t>basemaps</a:t>
            </a:r>
            <a:endParaRPr lang="en-US" sz="2000" dirty="0"/>
          </a:p>
          <a:p>
            <a:pPr indent="0">
              <a:buFont typeface="Arial"/>
              <a:buNone/>
            </a:pPr>
            <a:r>
              <a:rPr lang="en-US" sz="2000" dirty="0"/>
              <a:t>Easier than vicarious characterization, but not suitable for all scenes</a:t>
            </a:r>
          </a:p>
          <a:p>
            <a:pPr indent="0">
              <a:buFont typeface="Arial"/>
              <a:buNone/>
            </a:pPr>
            <a:r>
              <a:rPr lang="en-US" sz="2000" dirty="0"/>
              <a:t>Von Neuman’s approximation based on pairwise differences:</a:t>
            </a:r>
          </a:p>
          <a:p>
            <a:pPr indent="0">
              <a:buFont typeface="Arial"/>
              <a:buNone/>
            </a:pPr>
            <a:endParaRPr lang="en-US" sz="2000" dirty="0"/>
          </a:p>
          <a:p>
            <a:pPr indent="0">
              <a:buFont typeface="Arial"/>
              <a:buNone/>
            </a:pPr>
            <a:endParaRPr lang="en-US" sz="2000" dirty="0"/>
          </a:p>
          <a:p>
            <a:pPr indent="0">
              <a:buFont typeface="Arial"/>
              <a:buNone/>
            </a:pPr>
            <a:r>
              <a:rPr lang="en-US" sz="2000" dirty="0"/>
              <a:t>Applied separately in each channel, preferably along pushbroom (down-track) dimension to characterize each element independently.</a:t>
            </a:r>
          </a:p>
        </p:txBody>
      </p:sp>
      <p:sp>
        <p:nvSpPr>
          <p:cNvPr id="17" name="TextBox 16">
            <a:extLst>
              <a:ext uri="{FF2B5EF4-FFF2-40B4-BE49-F238E27FC236}">
                <a16:creationId xmlns:a16="http://schemas.microsoft.com/office/drawing/2014/main" id="{E6FE7958-61AD-5546-B397-4F410DE0F677}"/>
              </a:ext>
            </a:extLst>
          </p:cNvPr>
          <p:cNvSpPr txBox="1"/>
          <p:nvPr/>
        </p:nvSpPr>
        <p:spPr>
          <a:xfrm>
            <a:off x="943666" y="6146687"/>
            <a:ext cx="8228141" cy="261610"/>
          </a:xfrm>
          <a:prstGeom prst="rect">
            <a:avLst/>
          </a:prstGeom>
          <a:noFill/>
        </p:spPr>
        <p:txBody>
          <a:bodyPr wrap="square" rtlCol="0">
            <a:spAutoFit/>
          </a:bodyPr>
          <a:lstStyle/>
          <a:p>
            <a:r>
              <a:rPr lang="en-US" sz="1100" dirty="0"/>
              <a:t>[Von Neumann, J. Ann. Math. Statist. 12 367–395. (1941). MR0006656]</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C16C96A-1EC0-2A4C-ACE6-E8542DFE4207}"/>
                  </a:ext>
                </a:extLst>
              </p:cNvPr>
              <p:cNvSpPr txBox="1"/>
              <p:nvPr/>
            </p:nvSpPr>
            <p:spPr>
              <a:xfrm>
                <a:off x="2743073" y="2594388"/>
                <a:ext cx="3435236" cy="563680"/>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 </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e>
                                </m:d>
                              </m:e>
                              <m:sup>
                                <m:r>
                                  <a:rPr lang="en-US" b="0" i="1" smtClean="0">
                                    <a:latin typeface="Cambria Math" panose="02040503050406030204" pitchFamily="18" charset="0"/>
                                  </a:rPr>
                                  <m:t>2</m:t>
                                </m:r>
                              </m:sup>
                            </m:sSup>
                          </m:e>
                        </m:nary>
                      </m:e>
                    </m:rad>
                  </m:oMath>
                </a14:m>
                <a:r>
                  <a:rPr lang="en-US" dirty="0"/>
                  <a:t>  </a:t>
                </a:r>
              </a:p>
            </p:txBody>
          </p:sp>
        </mc:Choice>
        <mc:Fallback xmlns="">
          <p:sp>
            <p:nvSpPr>
              <p:cNvPr id="18" name="TextBox 17">
                <a:extLst>
                  <a:ext uri="{FF2B5EF4-FFF2-40B4-BE49-F238E27FC236}">
                    <a16:creationId xmlns:a16="http://schemas.microsoft.com/office/drawing/2014/main" id="{DC16C96A-1EC0-2A4C-ACE6-E8542DFE4207}"/>
                  </a:ext>
                </a:extLst>
              </p:cNvPr>
              <p:cNvSpPr txBox="1">
                <a:spLocks noRot="1" noChangeAspect="1" noMove="1" noResize="1" noEditPoints="1" noAdjustHandles="1" noChangeArrowheads="1" noChangeShapeType="1" noTextEdit="1"/>
              </p:cNvSpPr>
              <p:nvPr/>
            </p:nvSpPr>
            <p:spPr>
              <a:xfrm>
                <a:off x="2743073" y="2594388"/>
                <a:ext cx="3435236" cy="563680"/>
              </a:xfrm>
              <a:prstGeom prst="rect">
                <a:avLst/>
              </a:prstGeom>
              <a:blipFill>
                <a:blip r:embed="rId2"/>
                <a:stretch>
                  <a:fillRect l="-1852" t="-57778" b="-91111"/>
                </a:stretch>
              </a:blipFill>
            </p:spPr>
            <p:txBody>
              <a:bodyPr/>
              <a:lstStyle/>
              <a:p>
                <a:r>
                  <a:rPr lang="en-US">
                    <a:noFill/>
                  </a:rPr>
                  <a:t> </a:t>
                </a:r>
              </a:p>
            </p:txBody>
          </p:sp>
        </mc:Fallback>
      </mc:AlternateContent>
    </p:spTree>
    <p:extLst>
      <p:ext uri="{BB962C8B-B14F-4D97-AF65-F5344CB8AC3E}">
        <p14:creationId xmlns:p14="http://schemas.microsoft.com/office/powerpoint/2010/main" val="2688258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7/20/19</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8</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Scene-based noise estimation (contd.)</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149232" y="1017884"/>
            <a:ext cx="8622919"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None/>
            </a:pPr>
            <a:r>
              <a:rPr lang="en-US" sz="2000" dirty="0"/>
              <a:t>Nonparametric smoothing alternative – subtract the “scene contribution”.  If the scene is smooth, the scene part can be approximated by smoothing (i.e. convolve a Gaussian):</a:t>
            </a:r>
          </a:p>
          <a:p>
            <a:pPr indent="0">
              <a:buNone/>
            </a:pPr>
            <a:endParaRPr lang="en-US" sz="2000" dirty="0"/>
          </a:p>
          <a:p>
            <a:pPr indent="0">
              <a:buNone/>
            </a:pPr>
            <a:endParaRPr lang="en-US" sz="2000" dirty="0"/>
          </a:p>
          <a:p>
            <a:pPr indent="0">
              <a:buNone/>
            </a:pPr>
            <a:endParaRPr lang="en-US" sz="2000" dirty="0"/>
          </a:p>
          <a:p>
            <a:pPr indent="0">
              <a:buNone/>
            </a:pPr>
            <a:endParaRPr lang="en-US" sz="2000" dirty="0"/>
          </a:p>
          <a:p>
            <a:pPr indent="0">
              <a:buNone/>
            </a:pPr>
            <a:endParaRPr lang="en-US" sz="2000" dirty="0"/>
          </a:p>
          <a:p>
            <a:pPr indent="0">
              <a:buNone/>
            </a:pPr>
            <a:endParaRPr lang="en-US" sz="2000" dirty="0"/>
          </a:p>
          <a:p>
            <a:pPr indent="0">
              <a:buNone/>
            </a:pPr>
            <a:endParaRPr lang="en-US" sz="2000" dirty="0"/>
          </a:p>
          <a:p>
            <a:pPr indent="0">
              <a:buNone/>
            </a:pPr>
            <a:endParaRPr lang="en-US" sz="2000" dirty="0"/>
          </a:p>
          <a:p>
            <a:pPr indent="0">
              <a:buNone/>
            </a:pPr>
            <a:r>
              <a:rPr lang="en-US" sz="2000" dirty="0"/>
              <a:t>Recall our empirical expression for the sample covariance matrix:</a:t>
            </a:r>
          </a:p>
        </p:txBody>
      </p:sp>
      <p:pic>
        <p:nvPicPr>
          <p:cNvPr id="8" name="Picture 7">
            <a:extLst>
              <a:ext uri="{FF2B5EF4-FFF2-40B4-BE49-F238E27FC236}">
                <a16:creationId xmlns:a16="http://schemas.microsoft.com/office/drawing/2014/main" id="{BB524AC3-FF30-8542-891B-C7678FB46052}"/>
              </a:ext>
            </a:extLst>
          </p:cNvPr>
          <p:cNvPicPr>
            <a:picLocks noChangeAspect="1"/>
          </p:cNvPicPr>
          <p:nvPr/>
        </p:nvPicPr>
        <p:blipFill rotWithShape="1">
          <a:blip r:embed="rId2">
            <a:extLst>
              <a:ext uri="{28A0092B-C50C-407E-A947-70E740481C1C}">
                <a14:useLocalDpi xmlns:a14="http://schemas.microsoft.com/office/drawing/2010/main" val="0"/>
              </a:ext>
            </a:extLst>
          </a:blip>
          <a:srcRect l="10538" t="17083" r="48339" b="49584"/>
          <a:stretch/>
        </p:blipFill>
        <p:spPr>
          <a:xfrm>
            <a:off x="943666" y="2870850"/>
            <a:ext cx="1478494" cy="1478494"/>
          </a:xfrm>
          <a:prstGeom prst="rect">
            <a:avLst/>
          </a:prstGeom>
          <a:noFill/>
          <a:ln w="19050"/>
        </p:spPr>
        <p:style>
          <a:lnRef idx="2">
            <a:schemeClr val="dk1"/>
          </a:lnRef>
          <a:fillRef idx="1">
            <a:schemeClr val="lt1"/>
          </a:fillRef>
          <a:effectRef idx="0">
            <a:schemeClr val="dk1"/>
          </a:effectRef>
          <a:fontRef idx="minor">
            <a:schemeClr val="dk1"/>
          </a:fontRef>
        </p:style>
      </p:pic>
      <p:sp>
        <p:nvSpPr>
          <p:cNvPr id="9" name="Rectangle 8">
            <a:extLst>
              <a:ext uri="{FF2B5EF4-FFF2-40B4-BE49-F238E27FC236}">
                <a16:creationId xmlns:a16="http://schemas.microsoft.com/office/drawing/2014/main" id="{DBB97CBA-2B89-8D49-958E-CDA428A9EC2C}"/>
              </a:ext>
            </a:extLst>
          </p:cNvPr>
          <p:cNvSpPr/>
          <p:nvPr/>
        </p:nvSpPr>
        <p:spPr>
          <a:xfrm>
            <a:off x="1048369" y="2936523"/>
            <a:ext cx="503590" cy="4924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DA749C6-6A78-5C4F-A602-5854EDEB1710}"/>
              </a:ext>
            </a:extLst>
          </p:cNvPr>
          <p:cNvPicPr>
            <a:picLocks noChangeAspect="1"/>
          </p:cNvPicPr>
          <p:nvPr/>
        </p:nvPicPr>
        <p:blipFill rotWithShape="1">
          <a:blip r:embed="rId3">
            <a:extLst>
              <a:ext uri="{28A0092B-C50C-407E-A947-70E740481C1C}">
                <a14:useLocalDpi xmlns:a14="http://schemas.microsoft.com/office/drawing/2010/main" val="0"/>
              </a:ext>
            </a:extLst>
          </a:blip>
          <a:srcRect r="60880" b="60880"/>
          <a:stretch/>
        </p:blipFill>
        <p:spPr>
          <a:xfrm>
            <a:off x="2774183" y="2870851"/>
            <a:ext cx="1478495" cy="1478495"/>
          </a:xfrm>
          <a:prstGeom prst="rect">
            <a:avLst/>
          </a:prstGeom>
          <a:ln w="28575">
            <a:noFill/>
          </a:ln>
        </p:spPr>
      </p:pic>
      <p:pic>
        <p:nvPicPr>
          <p:cNvPr id="11" name="Picture 10">
            <a:extLst>
              <a:ext uri="{FF2B5EF4-FFF2-40B4-BE49-F238E27FC236}">
                <a16:creationId xmlns:a16="http://schemas.microsoft.com/office/drawing/2014/main" id="{2A482940-CBAA-624F-9B98-A189021F36EF}"/>
              </a:ext>
            </a:extLst>
          </p:cNvPr>
          <p:cNvPicPr>
            <a:picLocks noChangeAspect="1"/>
          </p:cNvPicPr>
          <p:nvPr/>
        </p:nvPicPr>
        <p:blipFill rotWithShape="1">
          <a:blip r:embed="rId4">
            <a:extLst>
              <a:ext uri="{28A0092B-C50C-407E-A947-70E740481C1C}">
                <a14:useLocalDpi xmlns:a14="http://schemas.microsoft.com/office/drawing/2010/main" val="0"/>
              </a:ext>
            </a:extLst>
          </a:blip>
          <a:srcRect r="59245" b="59245"/>
          <a:stretch/>
        </p:blipFill>
        <p:spPr>
          <a:xfrm>
            <a:off x="4656290" y="2851353"/>
            <a:ext cx="1478495" cy="1478495"/>
          </a:xfrm>
          <a:prstGeom prst="rect">
            <a:avLst/>
          </a:prstGeom>
          <a:ln w="28575">
            <a:noFill/>
          </a:ln>
        </p:spPr>
      </p:pic>
      <p:pic>
        <p:nvPicPr>
          <p:cNvPr id="12" name="Picture 11">
            <a:extLst>
              <a:ext uri="{FF2B5EF4-FFF2-40B4-BE49-F238E27FC236}">
                <a16:creationId xmlns:a16="http://schemas.microsoft.com/office/drawing/2014/main" id="{6AF6F5CB-6E21-1D4A-B138-19D030BE03AB}"/>
              </a:ext>
            </a:extLst>
          </p:cNvPr>
          <p:cNvPicPr>
            <a:picLocks noChangeAspect="1"/>
          </p:cNvPicPr>
          <p:nvPr/>
        </p:nvPicPr>
        <p:blipFill rotWithShape="1">
          <a:blip r:embed="rId5">
            <a:extLst>
              <a:ext uri="{28A0092B-C50C-407E-A947-70E740481C1C}">
                <a14:useLocalDpi xmlns:a14="http://schemas.microsoft.com/office/drawing/2010/main" val="0"/>
              </a:ext>
            </a:extLst>
          </a:blip>
          <a:srcRect r="53542" b="53542"/>
          <a:stretch/>
        </p:blipFill>
        <p:spPr>
          <a:xfrm>
            <a:off x="6522792" y="2851353"/>
            <a:ext cx="1478494" cy="1478494"/>
          </a:xfrm>
          <a:prstGeom prst="rect">
            <a:avLst/>
          </a:prstGeom>
          <a:ln w="28575">
            <a:noFill/>
          </a:ln>
        </p:spPr>
      </p:pic>
      <p:sp>
        <p:nvSpPr>
          <p:cNvPr id="13" name="TextBox 12">
            <a:extLst>
              <a:ext uri="{FF2B5EF4-FFF2-40B4-BE49-F238E27FC236}">
                <a16:creationId xmlns:a16="http://schemas.microsoft.com/office/drawing/2014/main" id="{B98CDE35-CEAB-1445-B3DD-6DBA851CC1FB}"/>
              </a:ext>
            </a:extLst>
          </p:cNvPr>
          <p:cNvSpPr txBox="1"/>
          <p:nvPr/>
        </p:nvSpPr>
        <p:spPr>
          <a:xfrm>
            <a:off x="1048369" y="2474416"/>
            <a:ext cx="1237839" cy="261610"/>
          </a:xfrm>
          <a:prstGeom prst="rect">
            <a:avLst/>
          </a:prstGeom>
          <a:noFill/>
        </p:spPr>
        <p:txBody>
          <a:bodyPr wrap="none" rtlCol="0">
            <a:spAutoFit/>
          </a:bodyPr>
          <a:lstStyle/>
          <a:p>
            <a:r>
              <a:rPr lang="en-US" sz="1100" dirty="0"/>
              <a:t>Original Image</a:t>
            </a:r>
          </a:p>
        </p:txBody>
      </p:sp>
      <p:sp>
        <p:nvSpPr>
          <p:cNvPr id="14" name="TextBox 13">
            <a:extLst>
              <a:ext uri="{FF2B5EF4-FFF2-40B4-BE49-F238E27FC236}">
                <a16:creationId xmlns:a16="http://schemas.microsoft.com/office/drawing/2014/main" id="{20982797-2DD0-794A-B4A0-AA3D82AD7369}"/>
              </a:ext>
            </a:extLst>
          </p:cNvPr>
          <p:cNvSpPr txBox="1"/>
          <p:nvPr/>
        </p:nvSpPr>
        <p:spPr>
          <a:xfrm>
            <a:off x="2856142" y="2474416"/>
            <a:ext cx="1396536" cy="261610"/>
          </a:xfrm>
          <a:prstGeom prst="rect">
            <a:avLst/>
          </a:prstGeom>
          <a:noFill/>
        </p:spPr>
        <p:txBody>
          <a:bodyPr wrap="none" rtlCol="0">
            <a:spAutoFit/>
          </a:bodyPr>
          <a:lstStyle/>
          <a:p>
            <a:r>
              <a:rPr lang="en-US" sz="1100" dirty="0"/>
              <a:t>Subset (550 nm)</a:t>
            </a:r>
          </a:p>
        </p:txBody>
      </p:sp>
      <p:sp>
        <p:nvSpPr>
          <p:cNvPr id="15" name="TextBox 14">
            <a:extLst>
              <a:ext uri="{FF2B5EF4-FFF2-40B4-BE49-F238E27FC236}">
                <a16:creationId xmlns:a16="http://schemas.microsoft.com/office/drawing/2014/main" id="{4313A87D-AF73-8440-A288-0146DB768661}"/>
              </a:ext>
            </a:extLst>
          </p:cNvPr>
          <p:cNvSpPr txBox="1"/>
          <p:nvPr/>
        </p:nvSpPr>
        <p:spPr>
          <a:xfrm>
            <a:off x="4753398" y="2135862"/>
            <a:ext cx="1312961" cy="600164"/>
          </a:xfrm>
          <a:prstGeom prst="rect">
            <a:avLst/>
          </a:prstGeom>
          <a:noFill/>
        </p:spPr>
        <p:txBody>
          <a:bodyPr wrap="square" rtlCol="0">
            <a:spAutoFit/>
          </a:bodyPr>
          <a:lstStyle/>
          <a:p>
            <a:r>
              <a:rPr lang="en-US" sz="1100" dirty="0"/>
              <a:t>Scene, smoothed in the </a:t>
            </a:r>
            <a:r>
              <a:rPr lang="en-US" sz="1100" dirty="0" err="1"/>
              <a:t>downtrack</a:t>
            </a:r>
            <a:r>
              <a:rPr lang="en-US" sz="1100" dirty="0"/>
              <a:t> dimension</a:t>
            </a:r>
          </a:p>
        </p:txBody>
      </p:sp>
      <p:sp>
        <p:nvSpPr>
          <p:cNvPr id="16" name="TextBox 15">
            <a:extLst>
              <a:ext uri="{FF2B5EF4-FFF2-40B4-BE49-F238E27FC236}">
                <a16:creationId xmlns:a16="http://schemas.microsoft.com/office/drawing/2014/main" id="{19FFD0DA-4B52-6049-BCCF-9EC56D410682}"/>
              </a:ext>
            </a:extLst>
          </p:cNvPr>
          <p:cNvSpPr txBox="1"/>
          <p:nvPr/>
        </p:nvSpPr>
        <p:spPr>
          <a:xfrm>
            <a:off x="6555056" y="2298187"/>
            <a:ext cx="1446230" cy="430887"/>
          </a:xfrm>
          <a:prstGeom prst="rect">
            <a:avLst/>
          </a:prstGeom>
          <a:noFill/>
        </p:spPr>
        <p:txBody>
          <a:bodyPr wrap="none" rtlCol="0">
            <a:spAutoFit/>
          </a:bodyPr>
          <a:lstStyle/>
          <a:p>
            <a:r>
              <a:rPr lang="en-US" sz="1100" dirty="0"/>
              <a:t>“Noise contribution” </a:t>
            </a:r>
          </a:p>
          <a:p>
            <a:r>
              <a:rPr lang="en-US" sz="1100" dirty="0"/>
              <a:t>is the remainder</a:t>
            </a:r>
          </a:p>
        </p:txBody>
      </p:sp>
      <p:sp>
        <p:nvSpPr>
          <p:cNvPr id="17" name="TextBox 16">
            <a:extLst>
              <a:ext uri="{FF2B5EF4-FFF2-40B4-BE49-F238E27FC236}">
                <a16:creationId xmlns:a16="http://schemas.microsoft.com/office/drawing/2014/main" id="{E6FE7958-61AD-5546-B397-4F410DE0F677}"/>
              </a:ext>
            </a:extLst>
          </p:cNvPr>
          <p:cNvSpPr txBox="1"/>
          <p:nvPr/>
        </p:nvSpPr>
        <p:spPr>
          <a:xfrm>
            <a:off x="548888" y="6134478"/>
            <a:ext cx="8228141" cy="261610"/>
          </a:xfrm>
          <a:prstGeom prst="rect">
            <a:avLst/>
          </a:prstGeom>
          <a:noFill/>
        </p:spPr>
        <p:txBody>
          <a:bodyPr wrap="square" rtlCol="0">
            <a:spAutoFit/>
          </a:bodyPr>
          <a:lstStyle/>
          <a:p>
            <a:r>
              <a:rPr lang="en-US" sz="1100" dirty="0"/>
              <a:t>[Thompson et al., </a:t>
            </a:r>
            <a:r>
              <a:rPr lang="en-US" sz="1100" i="1" dirty="0"/>
              <a:t>Optics Express </a:t>
            </a:r>
            <a:r>
              <a:rPr lang="en-US" sz="1100" dirty="0"/>
              <a:t>2017]</a:t>
            </a:r>
          </a:p>
        </p:txBody>
      </p:sp>
      <p:sp>
        <p:nvSpPr>
          <p:cNvPr id="5" name="TextBox 4">
            <a:extLst>
              <a:ext uri="{FF2B5EF4-FFF2-40B4-BE49-F238E27FC236}">
                <a16:creationId xmlns:a16="http://schemas.microsoft.com/office/drawing/2014/main" id="{91ECA076-2A00-CD4F-8A47-B2767B35462F}"/>
              </a:ext>
            </a:extLst>
          </p:cNvPr>
          <p:cNvSpPr txBox="1"/>
          <p:nvPr/>
        </p:nvSpPr>
        <p:spPr>
          <a:xfrm>
            <a:off x="3239390" y="4368199"/>
            <a:ext cx="4493602" cy="369332"/>
          </a:xfrm>
          <a:prstGeom prst="rect">
            <a:avLst/>
          </a:prstGeom>
          <a:noFill/>
        </p:spPr>
        <p:txBody>
          <a:bodyPr wrap="none" rtlCol="0">
            <a:spAutoFit/>
          </a:bodyPr>
          <a:lstStyle/>
          <a:p>
            <a:r>
              <a:rPr lang="en-US" dirty="0"/>
              <a:t>Total         =         Scene        +          Noise</a:t>
            </a:r>
          </a:p>
        </p:txBody>
      </p:sp>
      <p:pic>
        <p:nvPicPr>
          <p:cNvPr id="19" name="Graphic 18">
            <a:extLst>
              <a:ext uri="{FF2B5EF4-FFF2-40B4-BE49-F238E27FC236}">
                <a16:creationId xmlns:a16="http://schemas.microsoft.com/office/drawing/2014/main" id="{94F3C989-1566-FF41-AAAD-49EC0295BA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1342" y="5363406"/>
            <a:ext cx="1336908" cy="691505"/>
          </a:xfrm>
          <a:prstGeom prst="rect">
            <a:avLst/>
          </a:prstGeom>
        </p:spPr>
      </p:pic>
      <p:pic>
        <p:nvPicPr>
          <p:cNvPr id="20" name="Graphic 19">
            <a:extLst>
              <a:ext uri="{FF2B5EF4-FFF2-40B4-BE49-F238E27FC236}">
                <a16:creationId xmlns:a16="http://schemas.microsoft.com/office/drawing/2014/main" id="{1461B2D2-5724-8D40-A8ED-2C8B5F940405}"/>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2307"/>
          <a:stretch/>
        </p:blipFill>
        <p:spPr>
          <a:xfrm>
            <a:off x="4252678" y="5370604"/>
            <a:ext cx="3400284" cy="691505"/>
          </a:xfrm>
          <a:prstGeom prst="rect">
            <a:avLst/>
          </a:prstGeom>
        </p:spPr>
      </p:pic>
    </p:spTree>
    <p:extLst>
      <p:ext uri="{BB962C8B-B14F-4D97-AF65-F5344CB8AC3E}">
        <p14:creationId xmlns:p14="http://schemas.microsoft.com/office/powerpoint/2010/main" val="4052067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7/20/19</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9</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The MNF transformation: two linear rotations</a:t>
            </a:r>
            <a:br>
              <a:rPr lang="en-US" sz="1000" dirty="0"/>
            </a:br>
            <a:endParaRPr lang="en-US" sz="2000" dirty="0"/>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5010688" y="6106897"/>
            <a:ext cx="3676111"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r>
              <a:rPr lang="en-US" sz="1000" dirty="0"/>
              <a:t>As detailed in:  A. A. Green, et al, IEEE Trans. </a:t>
            </a:r>
            <a:r>
              <a:rPr lang="en-US" sz="1000" dirty="0" err="1"/>
              <a:t>Geosci</a:t>
            </a:r>
            <a:r>
              <a:rPr lang="en-US" sz="1000" dirty="0"/>
              <a:t>. Remote Sens., vol. 26, no. 1, pp. 65–74, Jan. 1988.</a:t>
            </a:r>
          </a:p>
        </p:txBody>
      </p:sp>
      <p:sp>
        <p:nvSpPr>
          <p:cNvPr id="5" name="TextBox 4">
            <a:extLst>
              <a:ext uri="{FF2B5EF4-FFF2-40B4-BE49-F238E27FC236}">
                <a16:creationId xmlns:a16="http://schemas.microsoft.com/office/drawing/2014/main" id="{5D4BCE3C-F0FE-D541-BE0C-71C3B44574A8}"/>
              </a:ext>
            </a:extLst>
          </p:cNvPr>
          <p:cNvSpPr txBox="1"/>
          <p:nvPr/>
        </p:nvSpPr>
        <p:spPr>
          <a:xfrm>
            <a:off x="552902" y="1091821"/>
            <a:ext cx="3834448" cy="5555367"/>
          </a:xfrm>
          <a:prstGeom prst="rect">
            <a:avLst/>
          </a:prstGeom>
          <a:noFill/>
        </p:spPr>
        <p:txBody>
          <a:bodyPr wrap="square" rtlCol="0">
            <a:spAutoFit/>
          </a:bodyPr>
          <a:lstStyle/>
          <a:p>
            <a:pPr marL="457200" indent="-457200">
              <a:spcAft>
                <a:spcPts val="600"/>
              </a:spcAft>
              <a:buFont typeface="+mj-lt"/>
              <a:buAutoNum type="arabicPeriod"/>
            </a:pPr>
            <a:r>
              <a:rPr lang="en-US" sz="2000" b="1" dirty="0"/>
              <a:t>Make the signal zero mean (subtract µ from each spectrum)</a:t>
            </a:r>
          </a:p>
          <a:p>
            <a:pPr marL="457200" indent="-457200">
              <a:spcAft>
                <a:spcPts val="600"/>
              </a:spcAft>
              <a:buFont typeface="+mj-lt"/>
              <a:buAutoNum type="arabicPeriod"/>
            </a:pPr>
            <a:r>
              <a:rPr lang="en-US" sz="2000" b="1" dirty="0"/>
              <a:t>Calculate the eigenvalues and eigenvectors of the noise covariance, perhaps with SVD</a:t>
            </a:r>
          </a:p>
          <a:p>
            <a:pPr marL="457200" indent="-457200">
              <a:spcAft>
                <a:spcPts val="600"/>
              </a:spcAft>
              <a:buFont typeface="+mj-lt"/>
              <a:buAutoNum type="arabicPeriod"/>
            </a:pPr>
            <a:r>
              <a:rPr lang="en-US" sz="2000" b="1" dirty="0"/>
              <a:t>“Whiten” the noise to remove influence of noise covariance</a:t>
            </a:r>
            <a:endParaRPr lang="en-US" sz="1000" b="1" dirty="0"/>
          </a:p>
          <a:p>
            <a:pPr marL="457200" indent="-457200">
              <a:spcAft>
                <a:spcPts val="600"/>
              </a:spcAft>
              <a:buFont typeface="+mj-lt"/>
              <a:buAutoNum type="arabicPeriod"/>
            </a:pPr>
            <a:endParaRPr lang="en-US" sz="1000" b="1" dirty="0"/>
          </a:p>
          <a:p>
            <a:pPr marL="457200" indent="-457200">
              <a:spcAft>
                <a:spcPts val="600"/>
              </a:spcAft>
              <a:buFont typeface="+mj-lt"/>
              <a:buAutoNum type="arabicPeriod"/>
            </a:pPr>
            <a:r>
              <a:rPr lang="en-US" sz="2000" b="1" dirty="0"/>
              <a:t>Apply Principal Component Analysis</a:t>
            </a:r>
          </a:p>
          <a:p>
            <a:pPr marL="457200" indent="-457200">
              <a:spcAft>
                <a:spcPts val="600"/>
              </a:spcAft>
              <a:buFont typeface="+mj-lt"/>
              <a:buAutoNum type="arabicPeriod"/>
            </a:pPr>
            <a:r>
              <a:rPr lang="en-US" sz="2000" b="1" dirty="0"/>
              <a:t>Result: PCA, but scaled so that noise level is unity</a:t>
            </a:r>
            <a:br>
              <a:rPr lang="en-US" sz="2000" b="1" dirty="0"/>
            </a:br>
            <a:br>
              <a:rPr lang="en-US" sz="2000" b="1" dirty="0"/>
            </a:br>
            <a:endParaRPr lang="en-US" sz="2000" b="1" dirty="0"/>
          </a:p>
        </p:txBody>
      </p:sp>
      <p:grpSp>
        <p:nvGrpSpPr>
          <p:cNvPr id="27" name="Group 26">
            <a:extLst>
              <a:ext uri="{FF2B5EF4-FFF2-40B4-BE49-F238E27FC236}">
                <a16:creationId xmlns:a16="http://schemas.microsoft.com/office/drawing/2014/main" id="{709FD11B-2E6C-864D-8B4F-4E7DE7C04CB7}"/>
              </a:ext>
            </a:extLst>
          </p:cNvPr>
          <p:cNvGrpSpPr/>
          <p:nvPr/>
        </p:nvGrpSpPr>
        <p:grpSpPr>
          <a:xfrm>
            <a:off x="4897844" y="1494126"/>
            <a:ext cx="3828954" cy="1779530"/>
            <a:chOff x="775109" y="3405065"/>
            <a:chExt cx="3828954" cy="177953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90D9CC1-4F40-DC49-BDDC-7A8360E631F2}"/>
                    </a:ext>
                  </a:extLst>
                </p:cNvPr>
                <p:cNvSpPr txBox="1"/>
                <p:nvPr/>
              </p:nvSpPr>
              <p:spPr>
                <a:xfrm>
                  <a:off x="887953" y="4041807"/>
                  <a:ext cx="33631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𝑫</m:t>
                            </m:r>
                          </m:e>
                          <m:sub>
                            <m:r>
                              <a:rPr lang="en-US" sz="2800" b="1" i="1" smtClean="0">
                                <a:latin typeface="Cambria Math" panose="02040503050406030204" pitchFamily="18" charset="0"/>
                              </a:rPr>
                              <m:t>𝑾</m:t>
                            </m:r>
                          </m:sub>
                        </m:sSub>
                        <m:r>
                          <a:rPr lang="en-US" sz="2800" b="0" i="1" smtClean="0">
                            <a:latin typeface="Cambria Math" panose="02040503050406030204" pitchFamily="18" charset="0"/>
                          </a:rPr>
                          <m:t>=</m:t>
                        </m:r>
                        <m:r>
                          <a:rPr lang="en-US" sz="2800" b="1" i="1" smtClean="0">
                            <a:latin typeface="Cambria Math" panose="02040503050406030204" pitchFamily="18" charset="0"/>
                          </a:rPr>
                          <m:t>  </m:t>
                        </m:r>
                        <m:r>
                          <a:rPr lang="en-US" sz="2800" b="1" i="1" smtClean="0">
                            <a:latin typeface="Cambria Math" panose="02040503050406030204" pitchFamily="18" charset="0"/>
                          </a:rPr>
                          <m:t>𝑾</m:t>
                        </m:r>
                        <m:r>
                          <a:rPr lang="en-US" sz="2800" b="1" i="1" smtClean="0">
                            <a:latin typeface="Cambria Math" panose="02040503050406030204" pitchFamily="18" charset="0"/>
                          </a:rPr>
                          <m:t> </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       </m:t>
                            </m:r>
                            <m:r>
                              <a:rPr lang="en-US" sz="2800" b="1" i="1" smtClean="0">
                                <a:latin typeface="Cambria Math" panose="02040503050406030204" pitchFamily="18" charset="0"/>
                              </a:rPr>
                              <m:t>𝑼</m:t>
                            </m:r>
                          </m:e>
                          <m:sub>
                            <m:r>
                              <a:rPr lang="en-US" sz="2800" b="1" i="1" smtClean="0">
                                <a:latin typeface="Cambria Math" panose="02040503050406030204" pitchFamily="18" charset="0"/>
                              </a:rPr>
                              <m:t>𝑵</m:t>
                            </m:r>
                          </m:sub>
                        </m:sSub>
                        <m:r>
                          <a:rPr lang="en-US" sz="2800" b="1" i="1" smtClean="0">
                            <a:latin typeface="Cambria Math" panose="02040503050406030204" pitchFamily="18" charset="0"/>
                          </a:rPr>
                          <m:t>     </m:t>
                        </m:r>
                        <m:r>
                          <a:rPr lang="en-US" sz="2800" b="1" i="1" smtClean="0">
                            <a:latin typeface="Cambria Math" panose="02040503050406030204" pitchFamily="18" charset="0"/>
                          </a:rPr>
                          <m:t>𝑫</m:t>
                        </m:r>
                      </m:oMath>
                    </m:oMathPara>
                  </a14:m>
                  <a:endParaRPr lang="en-US" sz="2800" b="1"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990D9CC1-4F40-DC49-BDDC-7A8360E631F2}"/>
                    </a:ext>
                  </a:extLst>
                </p:cNvPr>
                <p:cNvSpPr txBox="1">
                  <a:spLocks noRot="1" noChangeAspect="1" noMove="1" noResize="1" noEditPoints="1" noAdjustHandles="1" noChangeArrowheads="1" noChangeShapeType="1" noTextEdit="1"/>
                </p:cNvSpPr>
                <p:nvPr/>
              </p:nvSpPr>
              <p:spPr>
                <a:xfrm>
                  <a:off x="887953" y="4041807"/>
                  <a:ext cx="3363164" cy="430887"/>
                </a:xfrm>
                <a:prstGeom prst="rect">
                  <a:avLst/>
                </a:prstGeom>
                <a:blipFill>
                  <a:blip r:embed="rId2"/>
                  <a:stretch>
                    <a:fillRect l="-1887" t="-11765" r="-1887" b="-3529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D130CDE-C7B5-1541-B2EF-98B3CE50F8CE}"/>
                </a:ext>
              </a:extLst>
            </p:cNvPr>
            <p:cNvSpPr txBox="1"/>
            <p:nvPr/>
          </p:nvSpPr>
          <p:spPr>
            <a:xfrm>
              <a:off x="775109" y="3570034"/>
              <a:ext cx="1243718" cy="461665"/>
            </a:xfrm>
            <a:prstGeom prst="rect">
              <a:avLst/>
            </a:prstGeom>
            <a:noFill/>
          </p:spPr>
          <p:txBody>
            <a:bodyPr wrap="square" rtlCol="0">
              <a:spAutoFit/>
            </a:bodyPr>
            <a:lstStyle/>
            <a:p>
              <a:pPr algn="ctr"/>
              <a:r>
                <a:rPr lang="en-US" sz="1200" dirty="0">
                  <a:solidFill>
                    <a:srgbClr val="FF0000"/>
                  </a:solidFill>
                </a:rPr>
                <a:t>Noise-whitened data matrix</a:t>
              </a:r>
            </a:p>
          </p:txBody>
        </p:sp>
        <p:sp>
          <p:nvSpPr>
            <p:cNvPr id="22" name="TextBox 21">
              <a:extLst>
                <a:ext uri="{FF2B5EF4-FFF2-40B4-BE49-F238E27FC236}">
                  <a16:creationId xmlns:a16="http://schemas.microsoft.com/office/drawing/2014/main" id="{C1845ADC-7D7C-AA47-8F48-916294F69369}"/>
                </a:ext>
              </a:extLst>
            </p:cNvPr>
            <p:cNvSpPr txBox="1"/>
            <p:nvPr/>
          </p:nvSpPr>
          <p:spPr>
            <a:xfrm>
              <a:off x="1355137" y="4538264"/>
              <a:ext cx="1747059" cy="646331"/>
            </a:xfrm>
            <a:prstGeom prst="rect">
              <a:avLst/>
            </a:prstGeom>
            <a:noFill/>
          </p:spPr>
          <p:txBody>
            <a:bodyPr wrap="square" rtlCol="0">
              <a:spAutoFit/>
            </a:bodyPr>
            <a:lstStyle/>
            <a:p>
              <a:pPr algn="ctr"/>
              <a:r>
                <a:rPr lang="en-US" sz="1200" dirty="0">
                  <a:solidFill>
                    <a:srgbClr val="FF0000"/>
                  </a:solidFill>
                </a:rPr>
                <a:t>Diagonal matrix, reciprocal of square root of N’s eigenvalues</a:t>
              </a:r>
            </a:p>
          </p:txBody>
        </p:sp>
        <p:sp>
          <p:nvSpPr>
            <p:cNvPr id="23" name="TextBox 22">
              <a:extLst>
                <a:ext uri="{FF2B5EF4-FFF2-40B4-BE49-F238E27FC236}">
                  <a16:creationId xmlns:a16="http://schemas.microsoft.com/office/drawing/2014/main" id="{72369787-6EFE-F94A-A62F-A09FCDCABA23}"/>
                </a:ext>
              </a:extLst>
            </p:cNvPr>
            <p:cNvSpPr txBox="1"/>
            <p:nvPr/>
          </p:nvSpPr>
          <p:spPr>
            <a:xfrm>
              <a:off x="2789807" y="3405065"/>
              <a:ext cx="1092746" cy="646331"/>
            </a:xfrm>
            <a:prstGeom prst="rect">
              <a:avLst/>
            </a:prstGeom>
            <a:noFill/>
          </p:spPr>
          <p:txBody>
            <a:bodyPr wrap="square" rtlCol="0">
              <a:spAutoFit/>
            </a:bodyPr>
            <a:lstStyle/>
            <a:p>
              <a:pPr algn="ctr"/>
              <a:r>
                <a:rPr lang="en-US" sz="1200" dirty="0">
                  <a:solidFill>
                    <a:srgbClr val="FF0000"/>
                  </a:solidFill>
                </a:rPr>
                <a:t>Eigenvectors of noise covariance N</a:t>
              </a:r>
            </a:p>
          </p:txBody>
        </p:sp>
        <p:sp>
          <p:nvSpPr>
            <p:cNvPr id="24" name="TextBox 23">
              <a:extLst>
                <a:ext uri="{FF2B5EF4-FFF2-40B4-BE49-F238E27FC236}">
                  <a16:creationId xmlns:a16="http://schemas.microsoft.com/office/drawing/2014/main" id="{A9CBF2B4-320D-504B-B548-49DB54AFBF89}"/>
                </a:ext>
              </a:extLst>
            </p:cNvPr>
            <p:cNvSpPr txBox="1"/>
            <p:nvPr/>
          </p:nvSpPr>
          <p:spPr>
            <a:xfrm>
              <a:off x="3336180" y="4562214"/>
              <a:ext cx="1267883" cy="461665"/>
            </a:xfrm>
            <a:prstGeom prst="rect">
              <a:avLst/>
            </a:prstGeom>
            <a:noFill/>
          </p:spPr>
          <p:txBody>
            <a:bodyPr wrap="square" rtlCol="0">
              <a:spAutoFit/>
            </a:bodyPr>
            <a:lstStyle/>
            <a:p>
              <a:pPr algn="ctr"/>
              <a:r>
                <a:rPr lang="en-US" sz="1200" dirty="0">
                  <a:solidFill>
                    <a:srgbClr val="FF0000"/>
                  </a:solidFill>
                </a:rPr>
                <a:t>Zero-</a:t>
              </a:r>
              <a:r>
                <a:rPr lang="en-US" sz="1200" dirty="0" err="1">
                  <a:solidFill>
                    <a:srgbClr val="FF0000"/>
                  </a:solidFill>
                </a:rPr>
                <a:t>meaned</a:t>
              </a:r>
              <a:r>
                <a:rPr lang="en-US" sz="1200" dirty="0">
                  <a:solidFill>
                    <a:srgbClr val="FF0000"/>
                  </a:solidFill>
                </a:rPr>
                <a:t> data matrix</a:t>
              </a:r>
            </a:p>
          </p:txBody>
        </p:sp>
      </p:grpSp>
      <p:grpSp>
        <p:nvGrpSpPr>
          <p:cNvPr id="28" name="Group 27">
            <a:extLst>
              <a:ext uri="{FF2B5EF4-FFF2-40B4-BE49-F238E27FC236}">
                <a16:creationId xmlns:a16="http://schemas.microsoft.com/office/drawing/2014/main" id="{8032EA4B-6D21-7C4A-8576-7307E885FD74}"/>
              </a:ext>
            </a:extLst>
          </p:cNvPr>
          <p:cNvGrpSpPr/>
          <p:nvPr/>
        </p:nvGrpSpPr>
        <p:grpSpPr>
          <a:xfrm>
            <a:off x="4984165" y="4192553"/>
            <a:ext cx="3338541" cy="1659181"/>
            <a:chOff x="5144335" y="3505215"/>
            <a:chExt cx="3338541" cy="1659181"/>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C48A488-9E94-0B48-AF6C-F93F6875A34B}"/>
                    </a:ext>
                  </a:extLst>
                </p:cNvPr>
                <p:cNvSpPr/>
                <p:nvPr/>
              </p:nvSpPr>
              <p:spPr>
                <a:xfrm>
                  <a:off x="5144335" y="3525885"/>
                  <a:ext cx="3338541" cy="954107"/>
                </a:xfrm>
                <a:prstGeom prst="rect">
                  <a:avLst/>
                </a:prstGeom>
              </p:spPr>
              <p:txBody>
                <a:bodyPr wrap="square">
                  <a:spAutoFit/>
                </a:bodyPr>
                <a:lstStyle/>
                <a:p>
                  <a:endParaRPr lang="en-US" sz="28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𝑫</m:t>
                            </m:r>
                          </m:e>
                          <m:sub>
                            <m:r>
                              <a:rPr lang="en-US" sz="2800" i="1">
                                <a:latin typeface="Cambria Math" panose="02040503050406030204" pitchFamily="18" charset="0"/>
                              </a:rPr>
                              <m:t>𝑀𝑁𝐹</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  </m:t>
                            </m:r>
                            <m:r>
                              <a:rPr lang="en-US" sz="2800" b="1" i="1">
                                <a:latin typeface="Cambria Math" panose="02040503050406030204" pitchFamily="18" charset="0"/>
                              </a:rPr>
                              <m:t>𝑼</m:t>
                            </m:r>
                          </m:e>
                          <m:sub>
                            <m:r>
                              <a:rPr lang="en-US" sz="2800" b="1" i="1">
                                <a:latin typeface="Cambria Math" panose="02040503050406030204" pitchFamily="18" charset="0"/>
                              </a:rPr>
                              <m:t>𝑾</m:t>
                            </m:r>
                          </m:sub>
                        </m:sSub>
                        <m:r>
                          <a:rPr lang="en-US" sz="2800" b="1" i="1">
                            <a:latin typeface="Cambria Math" panose="02040503050406030204" pitchFamily="18" charset="0"/>
                          </a:rPr>
                          <m:t> </m:t>
                        </m:r>
                        <m:sSub>
                          <m:sSubPr>
                            <m:ctrlPr>
                              <a:rPr lang="en-US" sz="2800" b="1" i="1">
                                <a:latin typeface="Cambria Math" panose="02040503050406030204" pitchFamily="18" charset="0"/>
                              </a:rPr>
                            </m:ctrlPr>
                          </m:sSubPr>
                          <m:e>
                            <m:r>
                              <a:rPr lang="en-US" sz="2800" b="1" i="1" smtClean="0">
                                <a:latin typeface="Cambria Math" panose="02040503050406030204" pitchFamily="18" charset="0"/>
                              </a:rPr>
                              <m:t>      </m:t>
                            </m:r>
                            <m:r>
                              <a:rPr lang="en-US" sz="2800" b="1" i="1">
                                <a:latin typeface="Cambria Math" panose="02040503050406030204" pitchFamily="18" charset="0"/>
                              </a:rPr>
                              <m:t>𝑫</m:t>
                            </m:r>
                          </m:e>
                          <m:sub>
                            <m:r>
                              <a:rPr lang="en-US" sz="2800" b="1" i="1">
                                <a:latin typeface="Cambria Math" panose="02040503050406030204" pitchFamily="18" charset="0"/>
                              </a:rPr>
                              <m:t>𝑾</m:t>
                            </m:r>
                          </m:sub>
                        </m:sSub>
                        <m:r>
                          <a:rPr lang="en-US" sz="2800" b="1" i="1">
                            <a:latin typeface="Cambria Math" panose="02040503050406030204" pitchFamily="18" charset="0"/>
                          </a:rPr>
                          <m:t> </m:t>
                        </m:r>
                      </m:oMath>
                    </m:oMathPara>
                  </a14:m>
                  <a:endParaRPr lang="en-US" sz="2800" b="1" i="1" dirty="0">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7C48A488-9E94-0B48-AF6C-F93F6875A34B}"/>
                    </a:ext>
                  </a:extLst>
                </p:cNvPr>
                <p:cNvSpPr>
                  <a:spLocks noRot="1" noChangeAspect="1" noMove="1" noResize="1" noEditPoints="1" noAdjustHandles="1" noChangeArrowheads="1" noChangeShapeType="1" noTextEdit="1"/>
                </p:cNvSpPr>
                <p:nvPr/>
              </p:nvSpPr>
              <p:spPr>
                <a:xfrm>
                  <a:off x="5144335" y="3525885"/>
                  <a:ext cx="3338541" cy="954107"/>
                </a:xfrm>
                <a:prstGeom prst="rect">
                  <a:avLst/>
                </a:prstGeom>
                <a:blipFill>
                  <a:blip r:embed="rId3"/>
                  <a:stretch>
                    <a:fillRect r="-151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090DCC9-075F-964A-8CC4-DA99BA3BAF6A}"/>
                    </a:ext>
                  </a:extLst>
                </p:cNvPr>
                <p:cNvSpPr txBox="1"/>
                <p:nvPr/>
              </p:nvSpPr>
              <p:spPr>
                <a:xfrm>
                  <a:off x="5994679" y="4518065"/>
                  <a:ext cx="1715522" cy="646331"/>
                </a:xfrm>
                <a:prstGeom prst="rect">
                  <a:avLst/>
                </a:prstGeom>
                <a:noFill/>
              </p:spPr>
              <p:txBody>
                <a:bodyPr wrap="square" rtlCol="0">
                  <a:spAutoFit/>
                </a:bodyPr>
                <a:lstStyle/>
                <a:p>
                  <a:pPr algn="ctr"/>
                  <a:r>
                    <a:rPr lang="en-US" sz="1200" dirty="0">
                      <a:solidFill>
                        <a:srgbClr val="FF0000"/>
                      </a:solidFill>
                    </a:rPr>
                    <a:t>Eigenvectors of noise-whitened  covariance matrix </a:t>
                  </a:r>
                  <a14:m>
                    <m:oMath xmlns:m="http://schemas.openxmlformats.org/officeDocument/2006/math">
                      <m:sSub>
                        <m:sSubPr>
                          <m:ctrlPr>
                            <a:rPr lang="en-US" sz="1200" i="1" smtClean="0">
                              <a:solidFill>
                                <a:srgbClr val="FF0000"/>
                              </a:solidFill>
                              <a:latin typeface="Cambria Math" panose="02040503050406030204" pitchFamily="18" charset="0"/>
                            </a:rPr>
                          </m:ctrlPr>
                        </m:sSubPr>
                        <m:e>
                          <m:r>
                            <a:rPr lang="en-US" sz="1200" b="1" i="1">
                              <a:solidFill>
                                <a:srgbClr val="FF0000"/>
                              </a:solidFill>
                              <a:latin typeface="Cambria Math" panose="02040503050406030204" pitchFamily="18" charset="0"/>
                            </a:rPr>
                            <m:t>𝑫</m:t>
                          </m:r>
                        </m:e>
                        <m:sub>
                          <m:r>
                            <a:rPr lang="en-US" sz="1200" b="1" i="1">
                              <a:solidFill>
                                <a:srgbClr val="FF0000"/>
                              </a:solidFill>
                              <a:latin typeface="Cambria Math" panose="02040503050406030204" pitchFamily="18" charset="0"/>
                            </a:rPr>
                            <m:t>𝑾</m:t>
                          </m:r>
                        </m:sub>
                      </m:sSub>
                    </m:oMath>
                  </a14:m>
                  <a:r>
                    <a:rPr lang="en-US" sz="1200" dirty="0">
                      <a:solidFill>
                        <a:srgbClr val="FF0000"/>
                      </a:solidFill>
                    </a:rPr>
                    <a:t> </a:t>
                  </a:r>
                </a:p>
              </p:txBody>
            </p:sp>
          </mc:Choice>
          <mc:Fallback xmlns="">
            <p:sp>
              <p:nvSpPr>
                <p:cNvPr id="25" name="TextBox 24">
                  <a:extLst>
                    <a:ext uri="{FF2B5EF4-FFF2-40B4-BE49-F238E27FC236}">
                      <a16:creationId xmlns:a16="http://schemas.microsoft.com/office/drawing/2014/main" id="{2090DCC9-075F-964A-8CC4-DA99BA3BAF6A}"/>
                    </a:ext>
                  </a:extLst>
                </p:cNvPr>
                <p:cNvSpPr txBox="1">
                  <a:spLocks noRot="1" noChangeAspect="1" noMove="1" noResize="1" noEditPoints="1" noAdjustHandles="1" noChangeArrowheads="1" noChangeShapeType="1" noTextEdit="1"/>
                </p:cNvSpPr>
                <p:nvPr/>
              </p:nvSpPr>
              <p:spPr>
                <a:xfrm>
                  <a:off x="5994679" y="4518065"/>
                  <a:ext cx="1715522" cy="646331"/>
                </a:xfrm>
                <a:prstGeom prst="rect">
                  <a:avLst/>
                </a:prstGeom>
                <a:blipFill>
                  <a:blip r:embed="rId4"/>
                  <a:stretch>
                    <a:fillRect b="-384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CA2BCCD-A47B-2446-9068-4482B1A66FE5}"/>
                </a:ext>
              </a:extLst>
            </p:cNvPr>
            <p:cNvSpPr txBox="1"/>
            <p:nvPr/>
          </p:nvSpPr>
          <p:spPr>
            <a:xfrm>
              <a:off x="5170858" y="3505215"/>
              <a:ext cx="1157397" cy="461665"/>
            </a:xfrm>
            <a:prstGeom prst="rect">
              <a:avLst/>
            </a:prstGeom>
            <a:noFill/>
          </p:spPr>
          <p:txBody>
            <a:bodyPr wrap="square" rtlCol="0">
              <a:spAutoFit/>
            </a:bodyPr>
            <a:lstStyle/>
            <a:p>
              <a:pPr algn="ctr"/>
              <a:r>
                <a:rPr lang="en-US" sz="1200" dirty="0">
                  <a:solidFill>
                    <a:srgbClr val="FF0000"/>
                  </a:solidFill>
                </a:rPr>
                <a:t>Data in MNF projection</a:t>
              </a:r>
            </a:p>
          </p:txBody>
        </p:sp>
      </p:grpSp>
      <p:sp>
        <p:nvSpPr>
          <p:cNvPr id="29" name="Right Brace 28">
            <a:extLst>
              <a:ext uri="{FF2B5EF4-FFF2-40B4-BE49-F238E27FC236}">
                <a16:creationId xmlns:a16="http://schemas.microsoft.com/office/drawing/2014/main" id="{67D46296-2229-9B4C-A787-91CB019A9749}"/>
              </a:ext>
            </a:extLst>
          </p:cNvPr>
          <p:cNvSpPr/>
          <p:nvPr/>
        </p:nvSpPr>
        <p:spPr>
          <a:xfrm>
            <a:off x="4212161" y="1354238"/>
            <a:ext cx="664211" cy="2838316"/>
          </a:xfrm>
          <a:prstGeom prst="rightBrace">
            <a:avLst>
              <a:gd name="adj1" fmla="val 8333"/>
              <a:gd name="adj2" fmla="val 3365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9F319CB6-86DF-B24E-892E-2DA37957D614}"/>
              </a:ext>
            </a:extLst>
          </p:cNvPr>
          <p:cNvSpPr/>
          <p:nvPr/>
        </p:nvSpPr>
        <p:spPr>
          <a:xfrm>
            <a:off x="4251902" y="4578532"/>
            <a:ext cx="664211" cy="1394006"/>
          </a:xfrm>
          <a:prstGeom prst="rightBrace">
            <a:avLst>
              <a:gd name="adj1" fmla="val 8333"/>
              <a:gd name="adj2" fmla="val 2744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590584"/>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597</TotalTime>
  <Words>1126</Words>
  <Application>Microsoft Macintosh PowerPoint</Application>
  <PresentationFormat>On-screen Show (4:3)</PresentationFormat>
  <Paragraphs>204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Cambria Math</vt:lpstr>
      <vt:lpstr>Times</vt:lpstr>
      <vt:lpstr>NASA-JPL White Templates</vt:lpstr>
      <vt:lpstr>PowerPoint Presentation</vt:lpstr>
      <vt:lpstr>PowerPoint Presentation</vt:lpstr>
      <vt:lpstr>Physical instruments produce various flavors of distortion:</vt:lpstr>
      <vt:lpstr>Example of systematic electronic effects</vt:lpstr>
      <vt:lpstr>Noise has a covariance structure!</vt:lpstr>
      <vt:lpstr>First-principles noise estimation</vt:lpstr>
      <vt:lpstr>Scene-based noise estimation</vt:lpstr>
      <vt:lpstr>Scene-based noise estimation (contd.)</vt:lpstr>
      <vt:lpstr>The MNF transformation: two linear rotations </vt:lpstr>
      <vt:lpstr>Typical SNR curves</vt:lpstr>
      <vt:lpstr>Tuned grating efficiencies</vt:lpstr>
      <vt:lpstr>Potential error sources</vt:lpstr>
      <vt:lpstr>Climatological uncertainties: AOD550</vt:lpstr>
      <vt:lpstr>Climatological uncertainties: water vapor</vt:lpstr>
      <vt:lpstr>Atmospheric correction artifacts</vt:lpstr>
      <vt:lpstr>Atmospheric aerosol-related artifacts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68</cp:revision>
  <cp:lastPrinted>2014-07-14T23:49:38Z</cp:lastPrinted>
  <dcterms:created xsi:type="dcterms:W3CDTF">2019-07-06T21:56:51Z</dcterms:created>
  <dcterms:modified xsi:type="dcterms:W3CDTF">2019-07-20T14:22:10Z</dcterms:modified>
</cp:coreProperties>
</file>